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393" r:id="rId2"/>
    <p:sldId id="436" r:id="rId3"/>
    <p:sldId id="394" r:id="rId4"/>
    <p:sldId id="398" r:id="rId5"/>
    <p:sldId id="317" r:id="rId6"/>
    <p:sldId id="318" r:id="rId7"/>
    <p:sldId id="277" r:id="rId8"/>
    <p:sldId id="441" r:id="rId9"/>
    <p:sldId id="435" r:id="rId10"/>
    <p:sldId id="339" r:id="rId11"/>
    <p:sldId id="334" r:id="rId12"/>
    <p:sldId id="325" r:id="rId13"/>
    <p:sldId id="313" r:id="rId14"/>
    <p:sldId id="300" r:id="rId15"/>
    <p:sldId id="399" r:id="rId16"/>
    <p:sldId id="326" r:id="rId17"/>
    <p:sldId id="340" r:id="rId18"/>
    <p:sldId id="322" r:id="rId19"/>
    <p:sldId id="401" r:id="rId20"/>
    <p:sldId id="307" r:id="rId21"/>
    <p:sldId id="308" r:id="rId22"/>
    <p:sldId id="351" r:id="rId23"/>
    <p:sldId id="309" r:id="rId24"/>
    <p:sldId id="356" r:id="rId25"/>
    <p:sldId id="371" r:id="rId26"/>
    <p:sldId id="310" r:id="rId27"/>
    <p:sldId id="311" r:id="rId28"/>
    <p:sldId id="357" r:id="rId29"/>
    <p:sldId id="312" r:id="rId30"/>
    <p:sldId id="427" r:id="rId31"/>
    <p:sldId id="359" r:id="rId32"/>
    <p:sldId id="402" r:id="rId33"/>
    <p:sldId id="343" r:id="rId34"/>
    <p:sldId id="390" r:id="rId35"/>
    <p:sldId id="443" r:id="rId36"/>
    <p:sldId id="364" r:id="rId37"/>
    <p:sldId id="375" r:id="rId38"/>
    <p:sldId id="403" r:id="rId39"/>
    <p:sldId id="407" r:id="rId40"/>
    <p:sldId id="408" r:id="rId41"/>
    <p:sldId id="409" r:id="rId42"/>
    <p:sldId id="396" r:id="rId43"/>
    <p:sldId id="382" r:id="rId44"/>
    <p:sldId id="374" r:id="rId45"/>
    <p:sldId id="410" r:id="rId46"/>
    <p:sldId id="429" r:id="rId47"/>
    <p:sldId id="444" r:id="rId48"/>
    <p:sldId id="442" r:id="rId49"/>
    <p:sldId id="345" r:id="rId50"/>
    <p:sldId id="365" r:id="rId51"/>
    <p:sldId id="391" r:id="rId52"/>
    <p:sldId id="413" r:id="rId53"/>
    <p:sldId id="415" r:id="rId54"/>
    <p:sldId id="288" r:id="rId55"/>
    <p:sldId id="286" r:id="rId56"/>
    <p:sldId id="287" r:id="rId57"/>
    <p:sldId id="370" r:id="rId58"/>
    <p:sldId id="367" r:id="rId59"/>
    <p:sldId id="432" r:id="rId60"/>
    <p:sldId id="368" r:id="rId61"/>
    <p:sldId id="369" r:id="rId62"/>
    <p:sldId id="438" r:id="rId63"/>
    <p:sldId id="433" r:id="rId64"/>
    <p:sldId id="376" r:id="rId65"/>
    <p:sldId id="392" r:id="rId66"/>
    <p:sldId id="43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86739" autoAdjust="0"/>
  </p:normalViewPr>
  <p:slideViewPr>
    <p:cSldViewPr>
      <p:cViewPr varScale="1">
        <p:scale>
          <a:sx n="60" d="100"/>
          <a:sy n="60" d="100"/>
        </p:scale>
        <p:origin x="-1444" y="-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0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3CC19F-E264-4E58-9200-D63DD48BFCB4}" type="datetimeFigureOut">
              <a:rPr lang="en-GB" smtClean="0"/>
              <a:t>09/07/2015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B5583A-ADB2-49FF-AA65-ECEDEE90905D}" type="slidenum">
              <a:rPr lang="en-GB" smtClean="0"/>
              <a:t>‹#›</a:t>
            </a:fld>
            <a:endParaRPr lang="en-GB"/>
          </a:p>
        </p:txBody>
      </p:sp>
    </p:spTree>
    <p:extLst>
      <p:ext uri="{BB962C8B-B14F-4D97-AF65-F5344CB8AC3E}">
        <p14:creationId xmlns:p14="http://schemas.microsoft.com/office/powerpoint/2010/main" val="623062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de.wikipedia.org/wiki/Analyse"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de.wikipedia.org/wiki/USA" TargetMode="External"/><Relationship Id="rId4" Type="http://schemas.openxmlformats.org/officeDocument/2006/relationships/hyperlink" Target="http://de.wikipedia.org/wiki/Informatio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en.wikipedia.org/wiki/Committee_on_Public_Informatio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ceur-ws.org/Vol-1096/paper1.pdf"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informatik.uni-trier.de/~ley/pers/hd/z/Zhang_0016:Lei.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nformatik.uni-trier.de/~ley/db/books/collections/Mining2012.html#LiuZ1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Should I show Bing Liu‘s slide on aggregation?</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5</a:t>
            </a:fld>
            <a:endParaRPr lang="en-GB"/>
          </a:p>
        </p:txBody>
      </p:sp>
    </p:spTree>
    <p:extLst>
      <p:ext uri="{BB962C8B-B14F-4D97-AF65-F5344CB8AC3E}">
        <p14:creationId xmlns:p14="http://schemas.microsoft.com/office/powerpoint/2010/main" val="3351084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err="1" smtClean="0">
                <a:solidFill>
                  <a:schemeClr val="tx1"/>
                </a:solidFill>
                <a:latin typeface="+mn-lt"/>
                <a:ea typeface="+mn-ea"/>
                <a:cs typeface="+mn-cs"/>
              </a:rPr>
              <a:t>Carenini</a:t>
            </a:r>
            <a:r>
              <a:rPr lang="en-GB" sz="1200" b="0" i="0" u="none" strike="noStrike" kern="1200" baseline="0" dirty="0" smtClean="0">
                <a:solidFill>
                  <a:schemeClr val="tx1"/>
                </a:solidFill>
                <a:latin typeface="+mn-lt"/>
                <a:ea typeface="+mn-ea"/>
                <a:cs typeface="+mn-cs"/>
              </a:rPr>
              <a:t>, G., R. Ng, and E. </a:t>
            </a:r>
            <a:r>
              <a:rPr lang="en-GB" sz="1200" b="0" i="0" u="none" strike="noStrike" kern="1200" baseline="0" dirty="0" err="1" smtClean="0">
                <a:solidFill>
                  <a:schemeClr val="tx1"/>
                </a:solidFill>
                <a:latin typeface="+mn-lt"/>
                <a:ea typeface="+mn-ea"/>
                <a:cs typeface="+mn-cs"/>
              </a:rPr>
              <a:t>Zwart</a:t>
            </a:r>
            <a:r>
              <a:rPr lang="en-GB" sz="1200" b="0" i="0" u="none" strike="noStrike" kern="1200" baseline="0" dirty="0" smtClean="0">
                <a:solidFill>
                  <a:schemeClr val="tx1"/>
                </a:solidFill>
                <a:latin typeface="+mn-lt"/>
                <a:ea typeface="+mn-ea"/>
                <a:cs typeface="+mn-cs"/>
              </a:rPr>
              <a:t>. Extracting knowledge from </a:t>
            </a:r>
            <a:r>
              <a:rPr lang="en-GB" sz="1200" b="0" i="0" u="none" strike="noStrike" kern="1200" baseline="0" dirty="0" err="1" smtClean="0">
                <a:solidFill>
                  <a:schemeClr val="tx1"/>
                </a:solidFill>
                <a:latin typeface="+mn-lt"/>
                <a:ea typeface="+mn-ea"/>
                <a:cs typeface="+mn-cs"/>
              </a:rPr>
              <a:t>eval</a:t>
            </a:r>
            <a:r>
              <a:rPr lang="en-GB" sz="1200" b="0" i="0" u="none" strike="noStrike" kern="1200" baseline="0" dirty="0" smtClean="0">
                <a:solidFill>
                  <a:schemeClr val="tx1"/>
                </a:solidFill>
                <a:latin typeface="+mn-lt"/>
                <a:ea typeface="+mn-ea"/>
                <a:cs typeface="+mn-cs"/>
              </a:rPr>
              <a:t>-</a:t>
            </a:r>
          </a:p>
          <a:p>
            <a:r>
              <a:rPr lang="en-GB" sz="1200" b="0" i="0" u="none" strike="noStrike" kern="1200" baseline="0" dirty="0" err="1" smtClean="0">
                <a:solidFill>
                  <a:schemeClr val="tx1"/>
                </a:solidFill>
                <a:latin typeface="+mn-lt"/>
                <a:ea typeface="+mn-ea"/>
                <a:cs typeface="+mn-cs"/>
              </a:rPr>
              <a:t>uative</a:t>
            </a:r>
            <a:r>
              <a:rPr lang="en-GB" sz="1200" b="0" i="0" u="none" strike="noStrike" kern="1200" baseline="0" dirty="0" smtClean="0">
                <a:solidFill>
                  <a:schemeClr val="tx1"/>
                </a:solidFill>
                <a:latin typeface="+mn-lt"/>
                <a:ea typeface="+mn-ea"/>
                <a:cs typeface="+mn-cs"/>
              </a:rPr>
              <a:t> text. In Proceedings of Third Intl. Conf. on Knowledge Cap-</a:t>
            </a:r>
          </a:p>
          <a:p>
            <a:r>
              <a:rPr lang="en-GB" sz="1200" b="0" i="0" u="none" strike="noStrike" kern="1200" baseline="0" dirty="0" err="1" smtClean="0">
                <a:solidFill>
                  <a:schemeClr val="tx1"/>
                </a:solidFill>
                <a:latin typeface="+mn-lt"/>
                <a:ea typeface="+mn-ea"/>
                <a:cs typeface="+mn-cs"/>
              </a:rPr>
              <a:t>ture</a:t>
            </a:r>
            <a:r>
              <a:rPr lang="en-GB" sz="1200" b="0" i="0" u="none" strike="noStrike" kern="1200" baseline="0" dirty="0" smtClean="0">
                <a:solidFill>
                  <a:schemeClr val="tx1"/>
                </a:solidFill>
                <a:latin typeface="+mn-lt"/>
                <a:ea typeface="+mn-ea"/>
                <a:cs typeface="+mn-cs"/>
              </a:rPr>
              <a:t> (K-CAP-05), 2005.</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24</a:t>
            </a:fld>
            <a:endParaRPr lang="en-GB"/>
          </a:p>
        </p:txBody>
      </p:sp>
    </p:spTree>
    <p:extLst>
      <p:ext uri="{BB962C8B-B14F-4D97-AF65-F5344CB8AC3E}">
        <p14:creationId xmlns:p14="http://schemas.microsoft.com/office/powerpoint/2010/main" val="615290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http://www-rohan.sdsu.edu/~ling354/nounnet.jpg</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25</a:t>
            </a:fld>
            <a:endParaRPr lang="en-GB"/>
          </a:p>
        </p:txBody>
      </p:sp>
    </p:spTree>
    <p:extLst>
      <p:ext uri="{BB962C8B-B14F-4D97-AF65-F5344CB8AC3E}">
        <p14:creationId xmlns:p14="http://schemas.microsoft.com/office/powerpoint/2010/main" val="178380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Researchers have also used additional information (e.g.,</a:t>
            </a:r>
          </a:p>
          <a:p>
            <a:r>
              <a:rPr lang="en-GB" sz="1200" b="0" i="0" u="none" strike="noStrike" kern="1200" baseline="0" dirty="0" smtClean="0">
                <a:solidFill>
                  <a:schemeClr val="tx1"/>
                </a:solidFill>
                <a:latin typeface="+mn-lt"/>
                <a:ea typeface="+mn-ea"/>
                <a:cs typeface="+mn-cs"/>
              </a:rPr>
              <a:t>glosses) in </a:t>
            </a:r>
            <a:r>
              <a:rPr lang="en-GB" sz="1200" b="0" i="0" u="none" strike="noStrike" kern="1200" baseline="0" dirty="0" err="1" smtClean="0">
                <a:solidFill>
                  <a:schemeClr val="tx1"/>
                </a:solidFill>
                <a:latin typeface="+mn-lt"/>
                <a:ea typeface="+mn-ea"/>
                <a:cs typeface="+mn-cs"/>
              </a:rPr>
              <a:t>WordNet</a:t>
            </a:r>
            <a:r>
              <a:rPr lang="en-GB" sz="1200" b="0" i="0" u="none" strike="noStrike" kern="1200" baseline="0" dirty="0" smtClean="0">
                <a:solidFill>
                  <a:schemeClr val="tx1"/>
                </a:solidFill>
                <a:latin typeface="+mn-lt"/>
                <a:ea typeface="+mn-ea"/>
                <a:cs typeface="+mn-cs"/>
              </a:rPr>
              <a:t> and additional techniques (e.g., machine learning)</a:t>
            </a:r>
          </a:p>
          <a:p>
            <a:r>
              <a:rPr lang="en-GB" sz="1200" b="0" i="0" u="none" strike="noStrike" kern="1200" baseline="0" dirty="0" smtClean="0">
                <a:solidFill>
                  <a:schemeClr val="tx1"/>
                </a:solidFill>
                <a:latin typeface="+mn-lt"/>
                <a:ea typeface="+mn-ea"/>
                <a:cs typeface="+mn-cs"/>
              </a:rPr>
              <a:t>to generate better lists [1, 19, 20, 45]. Several opinion word lists have</a:t>
            </a:r>
          </a:p>
          <a:p>
            <a:r>
              <a:rPr lang="en-GB" sz="1200" b="0" i="0" u="none" strike="noStrike" kern="1200" baseline="0" dirty="0" smtClean="0">
                <a:solidFill>
                  <a:schemeClr val="tx1"/>
                </a:solidFill>
                <a:latin typeface="+mn-lt"/>
                <a:ea typeface="+mn-ea"/>
                <a:cs typeface="+mn-cs"/>
              </a:rPr>
              <a:t>been produced [17, 21, 31, 90, 104]. </a:t>
            </a:r>
          </a:p>
          <a:p>
            <a:r>
              <a:rPr lang="de-DE" sz="1200" b="0" i="0" u="none" strike="noStrike" kern="1200" baseline="0" dirty="0" smtClean="0">
                <a:solidFill>
                  <a:schemeClr val="tx1"/>
                </a:solidFill>
                <a:latin typeface="+mn-lt"/>
                <a:ea typeface="+mn-ea"/>
                <a:cs typeface="+mn-cs"/>
              </a:rPr>
              <a:t>21 = SentiWordNet</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28</a:t>
            </a:fld>
            <a:endParaRPr lang="en-GB"/>
          </a:p>
        </p:txBody>
      </p:sp>
    </p:spTree>
    <p:extLst>
      <p:ext uri="{BB962C8B-B14F-4D97-AF65-F5344CB8AC3E}">
        <p14:creationId xmlns:p14="http://schemas.microsoft.com/office/powerpoint/2010/main" val="3338632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J. M. </a:t>
            </a:r>
            <a:r>
              <a:rPr lang="en-GB" sz="1200" b="0" i="0" u="none" strike="noStrike" kern="1200" baseline="0" dirty="0" err="1" smtClean="0">
                <a:solidFill>
                  <a:schemeClr val="tx1"/>
                </a:solidFill>
                <a:latin typeface="+mn-lt"/>
                <a:ea typeface="+mn-ea"/>
                <a:cs typeface="+mn-cs"/>
              </a:rPr>
              <a:t>Wiebe</a:t>
            </a:r>
            <a:r>
              <a:rPr lang="en-GB" sz="1200" b="0" i="0" u="none" strike="noStrike" kern="1200" baseline="0" dirty="0" smtClean="0">
                <a:solidFill>
                  <a:schemeClr val="tx1"/>
                </a:solidFill>
                <a:latin typeface="+mn-lt"/>
                <a:ea typeface="+mn-ea"/>
                <a:cs typeface="+mn-cs"/>
              </a:rPr>
              <a:t>, T. Wilson, R. Bruce, M. Bell, and M. Martin, “Learning subjective</a:t>
            </a:r>
          </a:p>
          <a:p>
            <a:r>
              <a:rPr lang="en-GB" sz="1200" b="0" i="0" u="none" strike="noStrike" kern="1200" baseline="0" dirty="0" smtClean="0">
                <a:solidFill>
                  <a:schemeClr val="tx1"/>
                </a:solidFill>
                <a:latin typeface="+mn-lt"/>
                <a:ea typeface="+mn-ea"/>
                <a:cs typeface="+mn-cs"/>
              </a:rPr>
              <a:t>language,” </a:t>
            </a:r>
            <a:r>
              <a:rPr lang="en-GB" sz="1200" b="0" i="1" u="none" strike="noStrike" kern="1200" baseline="0" dirty="0" smtClean="0">
                <a:solidFill>
                  <a:schemeClr val="tx1"/>
                </a:solidFill>
                <a:latin typeface="+mn-lt"/>
                <a:ea typeface="+mn-ea"/>
                <a:cs typeface="+mn-cs"/>
              </a:rPr>
              <a:t>Computational Linguistics</a:t>
            </a:r>
            <a:r>
              <a:rPr lang="en-GB" sz="1200" b="0" i="0" u="none" strike="noStrike" kern="1200" baseline="0" dirty="0" smtClean="0">
                <a:solidFill>
                  <a:schemeClr val="tx1"/>
                </a:solidFill>
                <a:latin typeface="+mn-lt"/>
                <a:ea typeface="+mn-ea"/>
                <a:cs typeface="+mn-cs"/>
              </a:rPr>
              <a:t>, vol. 30, pp. 277–308, September</a:t>
            </a:r>
          </a:p>
          <a:p>
            <a:r>
              <a:rPr lang="en-GB" sz="1200" b="0" i="0" u="none" strike="noStrike" kern="1200" baseline="0" dirty="0" smtClean="0">
                <a:solidFill>
                  <a:schemeClr val="tx1"/>
                </a:solidFill>
                <a:latin typeface="+mn-lt"/>
                <a:ea typeface="+mn-ea"/>
                <a:cs typeface="+mn-cs"/>
              </a:rPr>
              <a:t>2004.</a:t>
            </a:r>
          </a:p>
          <a:p>
            <a:r>
              <a:rPr lang="de-DE" sz="1200" b="0" i="0" u="none" strike="noStrike" kern="1200" baseline="0" dirty="0" smtClean="0">
                <a:solidFill>
                  <a:schemeClr val="tx1"/>
                </a:solidFill>
                <a:latin typeface="+mn-lt"/>
                <a:ea typeface="+mn-ea"/>
                <a:cs typeface="+mn-cs"/>
              </a:rPr>
              <a:t>307: </a:t>
            </a:r>
            <a:r>
              <a:rPr lang="en-GB" sz="1200" b="0" i="0" u="none" strike="noStrike" kern="1200" baseline="0" dirty="0" smtClean="0">
                <a:solidFill>
                  <a:schemeClr val="tx1"/>
                </a:solidFill>
                <a:latin typeface="+mn-lt"/>
                <a:ea typeface="+mn-ea"/>
                <a:cs typeface="+mn-cs"/>
              </a:rPr>
              <a:t>J. </a:t>
            </a:r>
            <a:r>
              <a:rPr lang="en-GB" sz="1200" b="0" i="0" u="none" strike="noStrike" kern="1200" baseline="0" dirty="0" err="1" smtClean="0">
                <a:solidFill>
                  <a:schemeClr val="tx1"/>
                </a:solidFill>
                <a:latin typeface="+mn-lt"/>
                <a:ea typeface="+mn-ea"/>
                <a:cs typeface="+mn-cs"/>
              </a:rPr>
              <a:t>Wiebe</a:t>
            </a:r>
            <a:r>
              <a:rPr lang="en-GB" sz="1200" b="0" i="0" u="none" strike="noStrike" kern="1200" baseline="0" dirty="0" smtClean="0">
                <a:solidFill>
                  <a:schemeClr val="tx1"/>
                </a:solidFill>
                <a:latin typeface="+mn-lt"/>
                <a:ea typeface="+mn-ea"/>
                <a:cs typeface="+mn-cs"/>
              </a:rPr>
              <a:t> and R. </a:t>
            </a:r>
            <a:r>
              <a:rPr lang="en-GB" sz="1200" b="0" i="0" u="none" strike="noStrike" kern="1200" baseline="0" dirty="0" err="1" smtClean="0">
                <a:solidFill>
                  <a:schemeClr val="tx1"/>
                </a:solidFill>
                <a:latin typeface="+mn-lt"/>
                <a:ea typeface="+mn-ea"/>
                <a:cs typeface="+mn-cs"/>
              </a:rPr>
              <a:t>Mihalcea</a:t>
            </a:r>
            <a:r>
              <a:rPr lang="en-GB" sz="1200" b="0" i="0" u="none" strike="noStrike" kern="1200" baseline="0" dirty="0" smtClean="0">
                <a:solidFill>
                  <a:schemeClr val="tx1"/>
                </a:solidFill>
                <a:latin typeface="+mn-lt"/>
                <a:ea typeface="+mn-ea"/>
                <a:cs typeface="+mn-cs"/>
              </a:rPr>
              <a:t>, “Word sense and subjectivity,” in </a:t>
            </a:r>
            <a:r>
              <a:rPr lang="en-GB" sz="1200" b="0" i="1" u="none" strike="noStrike" kern="1200" baseline="0" dirty="0" smtClean="0">
                <a:solidFill>
                  <a:schemeClr val="tx1"/>
                </a:solidFill>
                <a:latin typeface="+mn-lt"/>
                <a:ea typeface="+mn-ea"/>
                <a:cs typeface="+mn-cs"/>
              </a:rPr>
              <a:t>Proceedings of</a:t>
            </a:r>
          </a:p>
          <a:p>
            <a:r>
              <a:rPr lang="en-GB" sz="1200" b="0" i="1" u="none" strike="noStrike" kern="1200" baseline="0" dirty="0" smtClean="0">
                <a:solidFill>
                  <a:schemeClr val="tx1"/>
                </a:solidFill>
                <a:latin typeface="+mn-lt"/>
                <a:ea typeface="+mn-ea"/>
                <a:cs typeface="+mn-cs"/>
              </a:rPr>
              <a:t>the Conference on Computational Linguistics / Association for Computational</a:t>
            </a:r>
          </a:p>
          <a:p>
            <a:r>
              <a:rPr lang="en-GB" sz="1200" b="0" i="1" u="none" strike="noStrike" kern="1200" baseline="0" dirty="0" smtClean="0">
                <a:solidFill>
                  <a:schemeClr val="tx1"/>
                </a:solidFill>
                <a:latin typeface="+mn-lt"/>
                <a:ea typeface="+mn-ea"/>
                <a:cs typeface="+mn-cs"/>
              </a:rPr>
              <a:t>Linguistics (COLING/ACL)</a:t>
            </a:r>
            <a:r>
              <a:rPr lang="en-GB" sz="1200" b="0" i="0" u="none" strike="noStrike" kern="1200" baseline="0" dirty="0" smtClean="0">
                <a:solidFill>
                  <a:schemeClr val="tx1"/>
                </a:solidFill>
                <a:latin typeface="+mn-lt"/>
                <a:ea typeface="+mn-ea"/>
                <a:cs typeface="+mn-cs"/>
              </a:rPr>
              <a:t>, 2006.</a:t>
            </a:r>
          </a:p>
          <a:p>
            <a:r>
              <a:rPr lang="de-DE" sz="1200" b="0" i="0" u="none" strike="noStrike" kern="1200" baseline="0" dirty="0" smtClean="0">
                <a:solidFill>
                  <a:schemeClr val="tx1"/>
                </a:solidFill>
                <a:latin typeface="+mn-lt"/>
                <a:ea typeface="+mn-ea"/>
                <a:cs typeface="+mn-cs"/>
              </a:rPr>
              <a:t>---</a:t>
            </a:r>
          </a:p>
          <a:p>
            <a:r>
              <a:rPr lang="en-GB" sz="1200" b="0" i="0" u="none" strike="noStrike" kern="1200" baseline="0" dirty="0" smtClean="0">
                <a:solidFill>
                  <a:schemeClr val="tx1"/>
                </a:solidFill>
                <a:latin typeface="+mn-lt"/>
                <a:ea typeface="+mn-ea"/>
                <a:cs typeface="+mn-cs"/>
              </a:rPr>
              <a:t>[326] H. Yu and V. </a:t>
            </a:r>
            <a:r>
              <a:rPr lang="en-GB" sz="1200" b="0" i="0" u="none" strike="noStrike" kern="1200" baseline="0" dirty="0" err="1" smtClean="0">
                <a:solidFill>
                  <a:schemeClr val="tx1"/>
                </a:solidFill>
                <a:latin typeface="+mn-lt"/>
                <a:ea typeface="+mn-ea"/>
                <a:cs typeface="+mn-cs"/>
              </a:rPr>
              <a:t>Hatzivassiloglou</a:t>
            </a:r>
            <a:r>
              <a:rPr lang="en-GB" sz="1200" b="0" i="0" u="none" strike="noStrike" kern="1200" baseline="0" dirty="0" smtClean="0">
                <a:solidFill>
                  <a:schemeClr val="tx1"/>
                </a:solidFill>
                <a:latin typeface="+mn-lt"/>
                <a:ea typeface="+mn-ea"/>
                <a:cs typeface="+mn-cs"/>
              </a:rPr>
              <a:t>, “Towards answering opinion questions: Separating</a:t>
            </a:r>
          </a:p>
          <a:p>
            <a:r>
              <a:rPr lang="en-GB" sz="1200" b="0" i="0" u="none" strike="noStrike" kern="1200" baseline="0" dirty="0" smtClean="0">
                <a:solidFill>
                  <a:schemeClr val="tx1"/>
                </a:solidFill>
                <a:latin typeface="+mn-lt"/>
                <a:ea typeface="+mn-ea"/>
                <a:cs typeface="+mn-cs"/>
              </a:rPr>
              <a:t>facts from opinions and identifying the polarity of opinion sentences,”</a:t>
            </a:r>
          </a:p>
          <a:p>
            <a:r>
              <a:rPr lang="en-GB" sz="1200" b="0" i="0" u="none" strike="noStrike" kern="1200" baseline="0" dirty="0" smtClean="0">
                <a:solidFill>
                  <a:schemeClr val="tx1"/>
                </a:solidFill>
                <a:latin typeface="+mn-lt"/>
                <a:ea typeface="+mn-ea"/>
                <a:cs typeface="+mn-cs"/>
              </a:rPr>
              <a:t>in </a:t>
            </a:r>
            <a:r>
              <a:rPr lang="en-GB" sz="1200" b="0" i="1" u="none" strike="noStrike" kern="1200" baseline="0" dirty="0" smtClean="0">
                <a:solidFill>
                  <a:schemeClr val="tx1"/>
                </a:solidFill>
                <a:latin typeface="+mn-lt"/>
                <a:ea typeface="+mn-ea"/>
                <a:cs typeface="+mn-cs"/>
              </a:rPr>
              <a:t>Proceedings of the Conference on Empirical Methods in Natural Language</a:t>
            </a:r>
          </a:p>
          <a:p>
            <a:r>
              <a:rPr lang="en-GB" sz="1200" b="0" i="1" u="none" strike="noStrike" kern="1200" baseline="0" dirty="0" smtClean="0">
                <a:solidFill>
                  <a:schemeClr val="tx1"/>
                </a:solidFill>
                <a:latin typeface="+mn-lt"/>
                <a:ea typeface="+mn-ea"/>
                <a:cs typeface="+mn-cs"/>
              </a:rPr>
              <a:t>Processing (EMNLP)</a:t>
            </a:r>
            <a:r>
              <a:rPr lang="en-GB" sz="1200" b="0" i="0" u="none" strike="noStrike" kern="1200" baseline="0" dirty="0" smtClean="0">
                <a:solidFill>
                  <a:schemeClr val="tx1"/>
                </a:solidFill>
                <a:latin typeface="+mn-lt"/>
                <a:ea typeface="+mn-ea"/>
                <a:cs typeface="+mn-cs"/>
              </a:rPr>
              <a:t>, 2003.</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31</a:t>
            </a:fld>
            <a:endParaRPr lang="en-GB"/>
          </a:p>
        </p:txBody>
      </p:sp>
    </p:spTree>
    <p:extLst>
      <p:ext uri="{BB962C8B-B14F-4D97-AF65-F5344CB8AC3E}">
        <p14:creationId xmlns:p14="http://schemas.microsoft.com/office/powerpoint/2010/main" val="206877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TODO ??? Is semantic enrichment</a:t>
            </a:r>
            <a:r>
              <a:rPr lang="de-DE" baseline="0" dirty="0" smtClean="0"/>
              <a:t> done for opinion mining?</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33</a:t>
            </a:fld>
            <a:endParaRPr lang="en-GB"/>
          </a:p>
        </p:txBody>
      </p:sp>
    </p:spTree>
    <p:extLst>
      <p:ext uri="{BB962C8B-B14F-4D97-AF65-F5344CB8AC3E}">
        <p14:creationId xmlns:p14="http://schemas.microsoft.com/office/powerpoint/2010/main" val="329016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smtClean="0">
                <a:solidFill>
                  <a:schemeClr val="tx1"/>
                </a:solidFill>
                <a:latin typeface="+mn-lt"/>
                <a:ea typeface="+mn-ea"/>
                <a:cs typeface="+mn-cs"/>
              </a:rPr>
              <a:t>Thelwall, M. (2013). Heart and Soul: Sentiment Strength Detection in the Social Web with Sentistrength. In J. Holyst (Ed.), Cyberemotions (</a:t>
            </a:r>
            <a:r>
              <a:rPr lang="en-GB" dirty="0" smtClean="0"/>
              <a:t>pp. 1–14</a:t>
            </a:r>
            <a:r>
              <a:rPr lang="de-DE" dirty="0" smtClean="0"/>
              <a:t>).</a:t>
            </a:r>
            <a:endParaRPr lang="de-DE"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http://sentistrength.wlv.ac.uk/documentation/SentiStrengthChapter.pdf</a:t>
            </a:r>
          </a:p>
          <a:p>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35</a:t>
            </a:fld>
            <a:endParaRPr lang="en-GB"/>
          </a:p>
        </p:txBody>
      </p:sp>
    </p:spTree>
    <p:extLst>
      <p:ext uri="{BB962C8B-B14F-4D97-AF65-F5344CB8AC3E}">
        <p14:creationId xmlns:p14="http://schemas.microsoft.com/office/powerpoint/2010/main" val="998995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40</a:t>
            </a:fld>
            <a:endParaRPr lang="en-GB"/>
          </a:p>
        </p:txBody>
      </p:sp>
    </p:spTree>
    <p:extLst>
      <p:ext uri="{BB962C8B-B14F-4D97-AF65-F5344CB8AC3E}">
        <p14:creationId xmlns:p14="http://schemas.microsoft.com/office/powerpoint/2010/main" val="42899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http://www.experienceproject.com/</a:t>
            </a:r>
          </a:p>
          <a:p>
            <a:r>
              <a:rPr lang="en-GB" dirty="0" smtClean="0"/>
              <a:t>@MISC{</a:t>
            </a:r>
            <a:r>
              <a:rPr lang="en-GB" dirty="0" err="1" smtClean="0"/>
              <a:t>Hsu_machinelearning</a:t>
            </a:r>
            <a:r>
              <a:rPr lang="en-GB" dirty="0" smtClean="0"/>
              <a:t>,</a:t>
            </a:r>
            <a:br>
              <a:rPr lang="en-GB" dirty="0" smtClean="0"/>
            </a:br>
            <a:r>
              <a:rPr lang="en-GB" dirty="0" smtClean="0"/>
              <a:t>    author = {Raymond Hsu and </a:t>
            </a:r>
            <a:r>
              <a:rPr lang="en-GB" dirty="0" err="1" smtClean="0"/>
              <a:t>Bozhi</a:t>
            </a:r>
            <a:r>
              <a:rPr lang="en-GB" dirty="0" smtClean="0"/>
              <a:t> See and Alan Wu},</a:t>
            </a:r>
            <a:br>
              <a:rPr lang="en-GB" dirty="0" smtClean="0"/>
            </a:br>
            <a:r>
              <a:rPr lang="en-GB" dirty="0" smtClean="0"/>
              <a:t>    title = {Machine Learning for Sentiment Analysis on the Experience Project},</a:t>
            </a:r>
            <a:br>
              <a:rPr lang="en-GB" dirty="0" smtClean="0"/>
            </a:br>
            <a:r>
              <a:rPr lang="en-GB" dirty="0" smtClean="0"/>
              <a:t>    year = {}</a:t>
            </a:r>
            <a:br>
              <a:rPr lang="en-GB" dirty="0" smtClean="0"/>
            </a:br>
            <a:r>
              <a:rPr lang="en-GB" dirty="0" smtClean="0"/>
              <a:t>}</a:t>
            </a:r>
          </a:p>
          <a:p>
            <a:r>
              <a:rPr lang="en-GB" dirty="0" smtClean="0"/>
              <a:t>http://citeseerx.ist.psu.edu/viewdoc/summary?doi=10.1.1.374.9949</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44</a:t>
            </a:fld>
            <a:endParaRPr lang="en-GB"/>
          </a:p>
        </p:txBody>
      </p:sp>
    </p:spTree>
    <p:extLst>
      <p:ext uri="{BB962C8B-B14F-4D97-AF65-F5344CB8AC3E}">
        <p14:creationId xmlns:p14="http://schemas.microsoft.com/office/powerpoint/2010/main" val="3487991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http://www.timeout.com/london/theatre/1984-3</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46</a:t>
            </a:fld>
            <a:endParaRPr lang="en-GB"/>
          </a:p>
        </p:txBody>
      </p:sp>
    </p:spTree>
    <p:extLst>
      <p:ext uri="{BB962C8B-B14F-4D97-AF65-F5344CB8AC3E}">
        <p14:creationId xmlns:p14="http://schemas.microsoft.com/office/powerpoint/2010/main" val="1897021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Distress</a:t>
            </a:r>
          </a:p>
          <a:p>
            <a:r>
              <a:rPr lang="en-GB" smtClean="0"/>
              <a:t>https://en.wikipedia.org/wiki/File:Two_Dimensions_of_Emotion.gif.jpg</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47</a:t>
            </a:fld>
            <a:endParaRPr lang="en-GB"/>
          </a:p>
        </p:txBody>
      </p:sp>
    </p:spTree>
    <p:extLst>
      <p:ext uri="{BB962C8B-B14F-4D97-AF65-F5344CB8AC3E}">
        <p14:creationId xmlns:p14="http://schemas.microsoft.com/office/powerpoint/2010/main" val="4089595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Das</a:t>
            </a:r>
            <a:r>
              <a:rPr lang="de-DE" baseline="0" dirty="0" smtClean="0"/>
              <a:t> erste kann man benutzen für social search Einstieg! (ask your friends)</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6</a:t>
            </a:fld>
            <a:endParaRPr lang="en-GB"/>
          </a:p>
        </p:txBody>
      </p:sp>
    </p:spTree>
    <p:extLst>
      <p:ext uri="{BB962C8B-B14F-4D97-AF65-F5344CB8AC3E}">
        <p14:creationId xmlns:p14="http://schemas.microsoft.com/office/powerpoint/2010/main" val="252135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http://techpresident.com/news/21618/politico-facebook-sentiment-analysis-bogus</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48</a:t>
            </a:fld>
            <a:endParaRPr lang="en-GB"/>
          </a:p>
        </p:txBody>
      </p:sp>
    </p:spTree>
    <p:extLst>
      <p:ext uri="{BB962C8B-B14F-4D97-AF65-F5344CB8AC3E}">
        <p14:creationId xmlns:p14="http://schemas.microsoft.com/office/powerpoint/2010/main" val="2447025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E. </a:t>
            </a:r>
            <a:r>
              <a:rPr lang="en-GB" sz="1200" b="0" i="0" u="none" strike="noStrike" kern="1200" baseline="0" dirty="0" err="1" smtClean="0">
                <a:solidFill>
                  <a:schemeClr val="tx1"/>
                </a:solidFill>
                <a:latin typeface="+mn-lt"/>
                <a:ea typeface="+mn-ea"/>
                <a:cs typeface="+mn-cs"/>
              </a:rPr>
              <a:t>Riloff</a:t>
            </a:r>
            <a:r>
              <a:rPr lang="en-GB" sz="1200" b="0" i="0" u="none" strike="noStrike" kern="1200" baseline="0" dirty="0" smtClean="0">
                <a:solidFill>
                  <a:schemeClr val="tx1"/>
                </a:solidFill>
                <a:latin typeface="+mn-lt"/>
                <a:ea typeface="+mn-ea"/>
                <a:cs typeface="+mn-cs"/>
              </a:rPr>
              <a:t> and J. </a:t>
            </a:r>
            <a:r>
              <a:rPr lang="en-GB" sz="1200" b="0" i="0" u="none" strike="noStrike" kern="1200" baseline="0" dirty="0" err="1" smtClean="0">
                <a:solidFill>
                  <a:schemeClr val="tx1"/>
                </a:solidFill>
                <a:latin typeface="+mn-lt"/>
                <a:ea typeface="+mn-ea"/>
                <a:cs typeface="+mn-cs"/>
              </a:rPr>
              <a:t>Wiebe</a:t>
            </a:r>
            <a:r>
              <a:rPr lang="en-GB" sz="1200" b="0" i="0" u="none" strike="noStrike" kern="1200" baseline="0" dirty="0" smtClean="0">
                <a:solidFill>
                  <a:schemeClr val="tx1"/>
                </a:solidFill>
                <a:latin typeface="+mn-lt"/>
                <a:ea typeface="+mn-ea"/>
                <a:cs typeface="+mn-cs"/>
              </a:rPr>
              <a:t>, “Learning extraction patterns for subjective expressions,”</a:t>
            </a:r>
          </a:p>
          <a:p>
            <a:r>
              <a:rPr lang="en-GB" sz="1200" b="0" i="0" u="none" strike="noStrike" kern="1200" baseline="0" dirty="0" smtClean="0">
                <a:solidFill>
                  <a:schemeClr val="tx1"/>
                </a:solidFill>
                <a:latin typeface="+mn-lt"/>
                <a:ea typeface="+mn-ea"/>
                <a:cs typeface="+mn-cs"/>
              </a:rPr>
              <a:t>in </a:t>
            </a:r>
            <a:r>
              <a:rPr lang="en-GB" sz="1200" b="0" i="1" u="none" strike="noStrike" kern="1200" baseline="0" dirty="0" smtClean="0">
                <a:solidFill>
                  <a:schemeClr val="tx1"/>
                </a:solidFill>
                <a:latin typeface="+mn-lt"/>
                <a:ea typeface="+mn-ea"/>
                <a:cs typeface="+mn-cs"/>
              </a:rPr>
              <a:t>Proceedings of the Conference on Empirical Methods in Natural</a:t>
            </a:r>
          </a:p>
          <a:p>
            <a:r>
              <a:rPr lang="en-GB" sz="1200" b="0" i="1" u="none" strike="noStrike" kern="1200" baseline="0" dirty="0" smtClean="0">
                <a:solidFill>
                  <a:schemeClr val="tx1"/>
                </a:solidFill>
                <a:latin typeface="+mn-lt"/>
                <a:ea typeface="+mn-ea"/>
                <a:cs typeface="+mn-cs"/>
              </a:rPr>
              <a:t>Language Processing (EMNLP)</a:t>
            </a:r>
            <a:r>
              <a:rPr lang="en-GB" sz="1200" b="0" i="0" u="none" strike="noStrike" kern="1200" baseline="0" dirty="0" smtClean="0">
                <a:solidFill>
                  <a:schemeClr val="tx1"/>
                </a:solidFill>
                <a:latin typeface="+mn-lt"/>
                <a:ea typeface="+mn-ea"/>
                <a:cs typeface="+mn-cs"/>
              </a:rPr>
              <a:t>, 2003.</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49</a:t>
            </a:fld>
            <a:endParaRPr lang="en-GB"/>
          </a:p>
        </p:txBody>
      </p:sp>
    </p:spTree>
    <p:extLst>
      <p:ext uri="{BB962C8B-B14F-4D97-AF65-F5344CB8AC3E}">
        <p14:creationId xmlns:p14="http://schemas.microsoft.com/office/powerpoint/2010/main" val="1328428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Nitin Jindal and Bing Liu. 2008. Opinion spam and analysis. In </a:t>
            </a:r>
            <a:r>
              <a:rPr lang="en-GB" i="1" dirty="0" smtClean="0"/>
              <a:t>Proceedings of the 2008 International Conference on Web Search and Data Mining</a:t>
            </a:r>
            <a:r>
              <a:rPr lang="en-GB" dirty="0" smtClean="0"/>
              <a:t> (WSDM '08). ACM, New York, NY, USA, 219-230. DOI=10.1145/1341531.1341560 http://doi.acm.org/10.1145/1341531.1341560 </a:t>
            </a:r>
          </a:p>
          <a:p>
            <a:r>
              <a:rPr lang="en-GB" dirty="0" err="1" smtClean="0"/>
              <a:t>Myle</a:t>
            </a:r>
            <a:r>
              <a:rPr lang="en-GB" dirty="0" smtClean="0"/>
              <a:t> </a:t>
            </a:r>
            <a:r>
              <a:rPr lang="en-GB" dirty="0" err="1" smtClean="0"/>
              <a:t>Ott</a:t>
            </a:r>
            <a:r>
              <a:rPr lang="en-GB" dirty="0" smtClean="0"/>
              <a:t>, </a:t>
            </a:r>
            <a:r>
              <a:rPr lang="en-GB" dirty="0" err="1" smtClean="0"/>
              <a:t>Yejin</a:t>
            </a:r>
            <a:r>
              <a:rPr lang="en-GB" dirty="0" smtClean="0"/>
              <a:t> Choi, Claire </a:t>
            </a:r>
            <a:r>
              <a:rPr lang="en-GB" dirty="0" err="1" smtClean="0"/>
              <a:t>Cardie</a:t>
            </a:r>
            <a:r>
              <a:rPr lang="en-GB" dirty="0" smtClean="0"/>
              <a:t>, and Jeffrey T. Hancock. 2011. Finding deceptive opinion spam by any stretch of the imagination. In </a:t>
            </a:r>
            <a:r>
              <a:rPr lang="en-GB" i="1" dirty="0" smtClean="0"/>
              <a:t>Proceedings of the 49th Annual Meeting of the Association for Computational Linguistics: Human Language Technologies - Volume 1</a:t>
            </a:r>
            <a:r>
              <a:rPr lang="en-GB" dirty="0" smtClean="0"/>
              <a:t> (HLT '11), Vol. 1. Association for Computational Linguistics, Stroudsburg, PA, USA, 309-319. </a:t>
            </a:r>
            <a:endParaRPr lang="de-DE" dirty="0" smtClean="0"/>
          </a:p>
          <a:p>
            <a:endParaRPr lang="de-DE" dirty="0" smtClean="0"/>
          </a:p>
          <a:p>
            <a:r>
              <a:rPr lang="de-DE" dirty="0" smtClean="0"/>
              <a:t>http://www.stefan-niggemeier.de/blog/wp-content/beckmann_rezensionen.gif;</a:t>
            </a:r>
          </a:p>
          <a:p>
            <a:r>
              <a:rPr lang="de-DE" dirty="0" smtClean="0"/>
              <a:t>2.7: amazon.de, 20.5.2014</a:t>
            </a:r>
          </a:p>
          <a:p>
            <a:r>
              <a:rPr lang="en-GB" dirty="0" smtClean="0"/>
              <a:t>http://www.stefan-niggemeier.de/blog/wie-auf-amazon-ploetzlich-ganz-viele-leute-fuer-reinhold-beckmanns-musik-schwaermten/</a:t>
            </a:r>
          </a:p>
          <a:p>
            <a:r>
              <a:rPr lang="de-DE" dirty="0" smtClean="0"/>
              <a:t>14.3. release; 19.3. Niggemeyer; 20.5.</a:t>
            </a:r>
            <a:r>
              <a:rPr lang="de-DE" baseline="0" dirty="0" smtClean="0"/>
              <a:t> Reaktionen ...</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53</a:t>
            </a:fld>
            <a:endParaRPr lang="en-GB"/>
          </a:p>
        </p:txBody>
      </p:sp>
    </p:spTree>
    <p:extLst>
      <p:ext uri="{BB962C8B-B14F-4D97-AF65-F5344CB8AC3E}">
        <p14:creationId xmlns:p14="http://schemas.microsoft.com/office/powerpoint/2010/main" val="2766066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dirty="0" smtClean="0"/>
              <a:t>Information Handling Services</a:t>
            </a:r>
            <a:r>
              <a:rPr lang="de-DE" dirty="0" smtClean="0"/>
              <a:t>, seit dem Jahr 2004 nur noch kurz </a:t>
            </a:r>
            <a:r>
              <a:rPr lang="de-DE" b="1" dirty="0" smtClean="0"/>
              <a:t>IHS</a:t>
            </a:r>
            <a:r>
              <a:rPr lang="de-DE" dirty="0" smtClean="0"/>
              <a:t>, ist ein weltweit tätiges Unternehmen für </a:t>
            </a:r>
            <a:r>
              <a:rPr lang="de-DE" dirty="0" smtClean="0">
                <a:hlinkClick r:id="rId3" tooltip="Analyse"/>
              </a:rPr>
              <a:t>Analysen</a:t>
            </a:r>
            <a:r>
              <a:rPr lang="de-DE" dirty="0" smtClean="0"/>
              <a:t> und </a:t>
            </a:r>
            <a:r>
              <a:rPr lang="de-DE" dirty="0" smtClean="0">
                <a:hlinkClick r:id="rId4" tooltip="Information"/>
              </a:rPr>
              <a:t>Informationen</a:t>
            </a:r>
            <a:r>
              <a:rPr lang="de-DE" dirty="0" smtClean="0"/>
              <a:t> mit Sitz in den </a:t>
            </a:r>
            <a:r>
              <a:rPr lang="de-DE" dirty="0" smtClean="0">
                <a:hlinkClick r:id="rId5" tooltip="USA"/>
              </a:rPr>
              <a:t>USA</a:t>
            </a:r>
            <a:r>
              <a:rPr lang="de-DE" dirty="0" smtClean="0"/>
              <a:t>.</a:t>
            </a:r>
          </a:p>
          <a:p>
            <a:r>
              <a:rPr lang="de-DE" dirty="0" smtClean="0"/>
              <a:t>URL des</a:t>
            </a:r>
            <a:r>
              <a:rPr lang="de-DE" baseline="0" dirty="0" smtClean="0"/>
              <a:t> Reports fehlt</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54</a:t>
            </a:fld>
            <a:endParaRPr lang="en-GB"/>
          </a:p>
        </p:txBody>
      </p:sp>
    </p:spTree>
    <p:extLst>
      <p:ext uri="{BB962C8B-B14F-4D97-AF65-F5344CB8AC3E}">
        <p14:creationId xmlns:p14="http://schemas.microsoft.com/office/powerpoint/2010/main" val="919851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http://upload.wikimedia.org/wikipedia/commons/4/4c/Liberty-shall-not-perish-Pennell.jpeg (Joseph Pennell)</a:t>
            </a:r>
          </a:p>
          <a:p>
            <a:r>
              <a:rPr lang="en-GB" dirty="0" smtClean="0"/>
              <a:t>http://en.wikipedia.org/wiki/File:%27Destroy_this_mad_brute%27_WWI_propaganda_poster_%28US_version%29.jpg</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55</a:t>
            </a:fld>
            <a:endParaRPr lang="en-GB"/>
          </a:p>
        </p:txBody>
      </p:sp>
    </p:spTree>
    <p:extLst>
      <p:ext uri="{BB962C8B-B14F-4D97-AF65-F5344CB8AC3E}">
        <p14:creationId xmlns:p14="http://schemas.microsoft.com/office/powerpoint/2010/main" val="4115070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tooltip="Committee on Public Information"/>
              </a:rPr>
              <a:t>Committee on Public Information</a:t>
            </a:r>
            <a:r>
              <a:rPr lang="en-GB" dirty="0" smtClean="0"/>
              <a:t>, an American governmental organization during World War I</a:t>
            </a:r>
          </a:p>
          <a:p>
            <a:r>
              <a:rPr lang="en-GB" dirty="0" smtClean="0"/>
              <a:t>http://bloximages.chicago2.vip.townnews.com/herald-review.com/content/tncms/assets/v3/editorial/8/d7/8d74e2fa-d21e-11e2-a492-001a4bcf887a/51b6558831273.preview-620.jpg</a:t>
            </a:r>
          </a:p>
          <a:p>
            <a:r>
              <a:rPr lang="en-GB" dirty="0" smtClean="0"/>
              <a:t>http://3.bp.blogspot.com/_BYW4anrHl_8/THAuGdsDFgI/AAAAAAAAArk/8lozVfaWqFU/s1600/four+minute+men+capitol+bldg.jpg</a:t>
            </a:r>
          </a:p>
          <a:p>
            <a:r>
              <a:rPr lang="en-GB" dirty="0" smtClean="0"/>
              <a:t>http://usarmy.vo.llnwd.net/e2/rv5_images/otf/comrel_button.jpg</a:t>
            </a:r>
          </a:p>
          <a:p>
            <a:endParaRPr lang="de-DE" dirty="0" smtClean="0"/>
          </a:p>
          <a:p>
            <a:r>
              <a:rPr lang="de-DE" dirty="0" smtClean="0"/>
              <a:t>Die Schulszene: http://usarmy.vo.llnwd.net/e2/c/images/2012/10/19/268623/size0.jpg</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56</a:t>
            </a:fld>
            <a:endParaRPr lang="en-GB"/>
          </a:p>
        </p:txBody>
      </p:sp>
    </p:spTree>
    <p:extLst>
      <p:ext uri="{BB962C8B-B14F-4D97-AF65-F5344CB8AC3E}">
        <p14:creationId xmlns:p14="http://schemas.microsoft.com/office/powerpoint/2010/main" val="4240259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Add </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58</a:t>
            </a:fld>
            <a:endParaRPr lang="en-GB"/>
          </a:p>
        </p:txBody>
      </p:sp>
    </p:spTree>
    <p:extLst>
      <p:ext uri="{BB962C8B-B14F-4D97-AF65-F5344CB8AC3E}">
        <p14:creationId xmlns:p14="http://schemas.microsoft.com/office/powerpoint/2010/main" val="215918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Potts (2013). </a:t>
            </a:r>
            <a:r>
              <a:rPr lang="de-DE" i="1" dirty="0" smtClean="0"/>
              <a:t>Introduction to Sentiment Analysis. </a:t>
            </a:r>
            <a:r>
              <a:rPr lang="en-GB" dirty="0" smtClean="0"/>
              <a:t>http://www.stanford.edu/class/cs224u/slides/2013/cs224u-slides-02-26.pdf</a:t>
            </a:r>
          </a:p>
          <a:p>
            <a:r>
              <a:rPr lang="en-GB" dirty="0" err="1" smtClean="0"/>
              <a:t>Saif</a:t>
            </a:r>
            <a:r>
              <a:rPr lang="en-GB" dirty="0" smtClean="0"/>
              <a:t>, H., Fernandez, M., He, Y. and Alani, H. (2013) </a:t>
            </a:r>
            <a:r>
              <a:rPr lang="en-GB" dirty="0" smtClean="0">
                <a:hlinkClick r:id="rId3"/>
              </a:rPr>
              <a:t>Evaluation Datasets for Twitter Sentiment Analysis: A survey and a new dataset, the STS-Gold</a:t>
            </a:r>
            <a:r>
              <a:rPr lang="en-GB" dirty="0" smtClean="0"/>
              <a:t>, Workshop: Emotion and Sentiment in Social and Expressive Media: approaches and perspectives from AI (ESSEM) at AI*IA Conference, Turin, Italy</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61</a:t>
            </a:fld>
            <a:endParaRPr lang="en-GB"/>
          </a:p>
        </p:txBody>
      </p:sp>
    </p:spTree>
    <p:extLst>
      <p:ext uri="{BB962C8B-B14F-4D97-AF65-F5344CB8AC3E}">
        <p14:creationId xmlns:p14="http://schemas.microsoft.com/office/powerpoint/2010/main" val="389423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http://sendible.com/features/review-monitoring</a:t>
            </a:r>
            <a:endParaRPr lang="en-GB"/>
          </a:p>
        </p:txBody>
      </p:sp>
      <p:sp>
        <p:nvSpPr>
          <p:cNvPr id="4" name="Slide Number Placeholder 3"/>
          <p:cNvSpPr>
            <a:spLocks noGrp="1"/>
          </p:cNvSpPr>
          <p:nvPr>
            <p:ph type="sldNum" sz="quarter" idx="10"/>
          </p:nvPr>
        </p:nvSpPr>
        <p:spPr/>
        <p:txBody>
          <a:bodyPr/>
          <a:lstStyle/>
          <a:p>
            <a:fld id="{56B5583A-ADB2-49FF-AA65-ECEDEE90905D}" type="slidenum">
              <a:rPr lang="en-GB" smtClean="0"/>
              <a:t>7</a:t>
            </a:fld>
            <a:endParaRPr lang="en-GB"/>
          </a:p>
        </p:txBody>
      </p:sp>
    </p:spTree>
    <p:extLst>
      <p:ext uri="{BB962C8B-B14F-4D97-AF65-F5344CB8AC3E}">
        <p14:creationId xmlns:p14="http://schemas.microsoft.com/office/powerpoint/2010/main" val="1580365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http://www.epolitics.com/2015/05/28/internet-loves-hillary-clinton-hates-huckabee-gave-cruz-a-first-mover-boost/</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8</a:t>
            </a:fld>
            <a:endParaRPr lang="en-GB"/>
          </a:p>
        </p:txBody>
      </p:sp>
    </p:spTree>
    <p:extLst>
      <p:ext uri="{BB962C8B-B14F-4D97-AF65-F5344CB8AC3E}">
        <p14:creationId xmlns:p14="http://schemas.microsoft.com/office/powerpoint/2010/main" val="2976955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A8372-DC1A-4C7C-8B18-0648C805D33C}" type="slidenum">
              <a:rPr lang="de-DE" altLang="en-US"/>
              <a:pPr/>
              <a:t>11</a:t>
            </a:fld>
            <a:endParaRPr lang="de-DE" altLang="en-US"/>
          </a:p>
        </p:txBody>
      </p:sp>
      <p:sp>
        <p:nvSpPr>
          <p:cNvPr id="2037762" name="Rectangle 2"/>
          <p:cNvSpPr>
            <a:spLocks noGrp="1" noRot="1" noChangeAspect="1" noChangeArrowheads="1" noTextEdit="1"/>
          </p:cNvSpPr>
          <p:nvPr>
            <p:ph type="sldImg"/>
          </p:nvPr>
        </p:nvSpPr>
        <p:spPr>
          <a:ln/>
        </p:spPr>
      </p:sp>
      <p:sp>
        <p:nvSpPr>
          <p:cNvPr id="2037763" name="Rectangle 3"/>
          <p:cNvSpPr>
            <a:spLocks noGrp="1" noChangeArrowheads="1"/>
          </p:cNvSpPr>
          <p:nvPr>
            <p:ph type="body" idx="1"/>
          </p:nvPr>
        </p:nvSpPr>
        <p:spPr/>
        <p:txBody>
          <a:bodyPr/>
          <a:lstStyle/>
          <a:p>
            <a:r>
              <a:rPr lang="de-DE" altLang="en-US"/>
              <a:t>http://members.iinet.net.au/~sauterp@iinet.net.au/funny/smiley.gif</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p.4</a:t>
            </a:r>
          </a:p>
          <a:p>
            <a:r>
              <a:rPr lang="en-GB" dirty="0" smtClean="0"/>
              <a:t>Bing Liu, </a:t>
            </a:r>
            <a:r>
              <a:rPr lang="en-GB" dirty="0" smtClean="0">
                <a:hlinkClick r:id="rId3"/>
              </a:rPr>
              <a:t>Lei Zhang</a:t>
            </a:r>
            <a:r>
              <a:rPr lang="en-GB" dirty="0" smtClean="0"/>
              <a:t>: A Survey of Opinion Mining and Sentiment Analysis. </a:t>
            </a:r>
            <a:r>
              <a:rPr lang="en-GB" dirty="0" smtClean="0">
                <a:hlinkClick r:id="rId4"/>
              </a:rPr>
              <a:t>Mining Text Data 2012</a:t>
            </a:r>
            <a:r>
              <a:rPr lang="en-GB" dirty="0" smtClean="0"/>
              <a:t>: 415-463</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13</a:t>
            </a:fld>
            <a:endParaRPr lang="en-GB"/>
          </a:p>
        </p:txBody>
      </p:sp>
    </p:spTree>
    <p:extLst>
      <p:ext uri="{BB962C8B-B14F-4D97-AF65-F5344CB8AC3E}">
        <p14:creationId xmlns:p14="http://schemas.microsoft.com/office/powerpoint/2010/main" val="412851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14</a:t>
            </a:fld>
            <a:endParaRPr lang="en-GB"/>
          </a:p>
        </p:txBody>
      </p:sp>
    </p:spTree>
    <p:extLst>
      <p:ext uri="{BB962C8B-B14F-4D97-AF65-F5344CB8AC3E}">
        <p14:creationId xmlns:p14="http://schemas.microsoft.com/office/powerpoint/2010/main" val="3162000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TODO: hiervon werden einige besprochen, andere</a:t>
            </a:r>
            <a:r>
              <a:rPr lang="de-DE" baseline="0" dirty="0" smtClean="0"/>
              <a:t> nicht -&gt; markieren oder später drauf zurückkommen</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16</a:t>
            </a:fld>
            <a:endParaRPr lang="en-GB"/>
          </a:p>
        </p:txBody>
      </p:sp>
    </p:spTree>
    <p:extLst>
      <p:ext uri="{BB962C8B-B14F-4D97-AF65-F5344CB8AC3E}">
        <p14:creationId xmlns:p14="http://schemas.microsoft.com/office/powerpoint/2010/main" val="4142980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err="1" smtClean="0">
                <a:solidFill>
                  <a:schemeClr val="tx1"/>
                </a:solidFill>
                <a:latin typeface="+mn-lt"/>
                <a:ea typeface="+mn-ea"/>
                <a:cs typeface="+mn-cs"/>
              </a:rPr>
              <a:t>Popescu</a:t>
            </a:r>
            <a:r>
              <a:rPr lang="en-GB" sz="1200" b="0" i="0" u="none" strike="noStrike" kern="1200" baseline="0" dirty="0" smtClean="0">
                <a:solidFill>
                  <a:schemeClr val="tx1"/>
                </a:solidFill>
                <a:latin typeface="+mn-lt"/>
                <a:ea typeface="+mn-ea"/>
                <a:cs typeface="+mn-cs"/>
              </a:rPr>
              <a:t>, A. and O. </a:t>
            </a:r>
            <a:r>
              <a:rPr lang="en-GB" sz="1200" b="0" i="0" u="none" strike="noStrike" kern="1200" baseline="0" dirty="0" err="1" smtClean="0">
                <a:solidFill>
                  <a:schemeClr val="tx1"/>
                </a:solidFill>
                <a:latin typeface="+mn-lt"/>
                <a:ea typeface="+mn-ea"/>
                <a:cs typeface="+mn-cs"/>
              </a:rPr>
              <a:t>Etzioni</a:t>
            </a:r>
            <a:r>
              <a:rPr lang="en-GB" sz="1200" b="0" i="0" u="none" strike="noStrike" kern="1200" baseline="0" dirty="0" smtClean="0">
                <a:solidFill>
                  <a:schemeClr val="tx1"/>
                </a:solidFill>
                <a:latin typeface="+mn-lt"/>
                <a:ea typeface="+mn-ea"/>
                <a:cs typeface="+mn-cs"/>
              </a:rPr>
              <a:t>. Extracting product features and </a:t>
            </a:r>
            <a:r>
              <a:rPr lang="en-GB" sz="1200" b="0" i="0" u="none" strike="noStrike" kern="1200" baseline="0" dirty="0" err="1" smtClean="0">
                <a:solidFill>
                  <a:schemeClr val="tx1"/>
                </a:solidFill>
                <a:latin typeface="+mn-lt"/>
                <a:ea typeface="+mn-ea"/>
                <a:cs typeface="+mn-cs"/>
              </a:rPr>
              <a:t>opin</a:t>
            </a:r>
            <a:r>
              <a:rPr lang="en-GB" sz="1200" b="0" i="0" u="none" strike="noStrike" kern="1200" baseline="0" dirty="0" smtClean="0">
                <a:solidFill>
                  <a:schemeClr val="tx1"/>
                </a:solidFill>
                <a:latin typeface="+mn-lt"/>
                <a:ea typeface="+mn-ea"/>
                <a:cs typeface="+mn-cs"/>
              </a:rPr>
              <a:t>-</a:t>
            </a:r>
          </a:p>
          <a:p>
            <a:r>
              <a:rPr lang="en-GB" sz="1200" b="0" i="0" u="none" strike="noStrike" kern="1200" baseline="0" dirty="0" smtClean="0">
                <a:solidFill>
                  <a:schemeClr val="tx1"/>
                </a:solidFill>
                <a:latin typeface="+mn-lt"/>
                <a:ea typeface="+mn-ea"/>
                <a:cs typeface="+mn-cs"/>
              </a:rPr>
              <a:t>ions from reviews. In Proceedings of Conference on Empirical Meth-</a:t>
            </a:r>
          </a:p>
          <a:p>
            <a:r>
              <a:rPr lang="en-GB" sz="1200" b="0" i="0" u="none" strike="noStrike" kern="1200" baseline="0" dirty="0" err="1" smtClean="0">
                <a:solidFill>
                  <a:schemeClr val="tx1"/>
                </a:solidFill>
                <a:latin typeface="+mn-lt"/>
                <a:ea typeface="+mn-ea"/>
                <a:cs typeface="+mn-cs"/>
              </a:rPr>
              <a:t>ods</a:t>
            </a:r>
            <a:r>
              <a:rPr lang="en-GB" sz="1200" b="0" i="0" u="none" strike="noStrike" kern="1200" baseline="0" dirty="0" smtClean="0">
                <a:solidFill>
                  <a:schemeClr val="tx1"/>
                </a:solidFill>
                <a:latin typeface="+mn-lt"/>
                <a:ea typeface="+mn-ea"/>
                <a:cs typeface="+mn-cs"/>
              </a:rPr>
              <a:t> in Natural Language Processing (EMNLP-2005), 2005.</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22</a:t>
            </a:fld>
            <a:endParaRPr lang="en-GB"/>
          </a:p>
        </p:txBody>
      </p:sp>
    </p:spTree>
    <p:extLst>
      <p:ext uri="{BB962C8B-B14F-4D97-AF65-F5344CB8AC3E}">
        <p14:creationId xmlns:p14="http://schemas.microsoft.com/office/powerpoint/2010/main" val="141065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pPr eaLnBrk="1" latinLnBrk="0" hangingPunct="1"/>
            <a:fld id="{8A90B766-034D-46A0-83A1-A30F8AA12453}" type="datetime1">
              <a:rPr lang="en-US" smtClean="0"/>
              <a:t>7/9/2015</a:t>
            </a:fld>
            <a:endParaRPr lang="en-US"/>
          </a:p>
        </p:txBody>
      </p:sp>
      <p:sp>
        <p:nvSpPr>
          <p:cNvPr id="17" name="Footer Placeholder 16"/>
          <p:cNvSpPr>
            <a:spLocks noGrp="1"/>
          </p:cNvSpPr>
          <p:nvPr>
            <p:ph type="ftr" sz="quarter" idx="11"/>
          </p:nvPr>
        </p:nvSpPr>
        <p:spPr>
          <a:xfrm>
            <a:off x="5410200" y="4205288"/>
            <a:ext cx="1295400" cy="457200"/>
          </a:xfrm>
        </p:spPr>
        <p:txBody>
          <a:bodyPr/>
          <a:lstStyle/>
          <a:p>
            <a:r>
              <a:rPr kumimoji="0" lang="en-US" smtClean="0"/>
              <a:t>‹#›</a:t>
            </a:r>
            <a:endParaRPr kumimoji="0" lang="en-US" dirty="0"/>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91F20E9C-2BCB-4831-921A-CB0F419D6280}" type="datetime1">
              <a:rPr lang="en-US" smtClean="0"/>
              <a:t>7/9/2015</a:t>
            </a:fld>
            <a:endParaRPr lang="en-US"/>
          </a:p>
        </p:txBody>
      </p:sp>
      <p:sp>
        <p:nvSpPr>
          <p:cNvPr id="5" name="Footer Placeholder 4"/>
          <p:cNvSpPr>
            <a:spLocks noGrp="1"/>
          </p:cNvSpPr>
          <p:nvPr>
            <p:ph type="ftr" sz="quarter" idx="11"/>
          </p:nvPr>
        </p:nvSpPr>
        <p:spPr/>
        <p:txBody>
          <a:bodyPr/>
          <a:lstStyle/>
          <a:p>
            <a:r>
              <a:rPr kumimoji="0" lang="en-US" smtClean="0"/>
              <a:t>‹#›</a:t>
            </a:r>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75E55292-E171-4E68-923A-FC2E9CD319BB}" type="datetime1">
              <a:rPr lang="en-US" smtClean="0"/>
              <a:t>7/9/2015</a:t>
            </a:fld>
            <a:endParaRPr lang="en-US"/>
          </a:p>
        </p:txBody>
      </p:sp>
      <p:sp>
        <p:nvSpPr>
          <p:cNvPr id="5" name="Footer Placeholder 4"/>
          <p:cNvSpPr>
            <a:spLocks noGrp="1"/>
          </p:cNvSpPr>
          <p:nvPr>
            <p:ph type="ftr" sz="quarter" idx="11"/>
          </p:nvPr>
        </p:nvSpPr>
        <p:spPr/>
        <p:txBody>
          <a:bodyPr/>
          <a:lstStyle/>
          <a:p>
            <a:r>
              <a:rPr kumimoji="0" lang="en-US" smtClean="0"/>
              <a:t>‹#›</a:t>
            </a:r>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229600" cy="1066800"/>
          </a:xfrm>
          <a:solidFill>
            <a:schemeClr val="accent2"/>
          </a:solidFill>
        </p:spPr>
        <p:txBody>
          <a:bodyPr/>
          <a:lstStyle>
            <a:lvl1pPr>
              <a:defRPr>
                <a:solidFill>
                  <a:schemeClr val="bg1"/>
                </a:solidFill>
              </a:defRPr>
            </a:lvl1pPr>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457200" y="1844824"/>
            <a:ext cx="8229600" cy="4608512"/>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8186736" y="692696"/>
            <a:ext cx="957264" cy="457200"/>
          </a:xfrm>
        </p:spPr>
        <p:txBody>
          <a:bodyPr/>
          <a:lstStyle/>
          <a:p>
            <a:pPr eaLnBrk="1" latinLnBrk="0" hangingPunct="1"/>
            <a:fld id="{522BF54E-78F2-4263-B0EB-5815447BF45C}" type="datetime1">
              <a:rPr lang="en-US" smtClean="0"/>
              <a:t>7/9/2015</a:t>
            </a:fld>
            <a:endParaRPr lang="en-US" dirty="0"/>
          </a:p>
        </p:txBody>
      </p:sp>
      <p:sp>
        <p:nvSpPr>
          <p:cNvPr id="5" name="Footer Placeholder 4"/>
          <p:cNvSpPr>
            <a:spLocks noGrp="1"/>
          </p:cNvSpPr>
          <p:nvPr>
            <p:ph type="ftr" sz="quarter" idx="11"/>
          </p:nvPr>
        </p:nvSpPr>
        <p:spPr>
          <a:xfrm>
            <a:off x="7596336" y="6309320"/>
            <a:ext cx="1325880" cy="457200"/>
          </a:xfrm>
        </p:spPr>
        <p:txBody>
          <a:bodyPr/>
          <a:lstStyle>
            <a:lvl1pPr>
              <a:defRPr sz="1600"/>
            </a:lvl1pPr>
          </a:lstStyle>
          <a:p>
            <a:fld id="{5A1BDACB-B81C-41B5-BE61-F2E478F6F1C3}" type="slidenum">
              <a:rPr lang="en-US" smtClean="0"/>
              <a:pPr/>
              <a:t>‹#›</a:t>
            </a:fld>
            <a:endParaRPr lang="en-US" dirty="0"/>
          </a:p>
        </p:txBody>
      </p:sp>
      <p:sp>
        <p:nvSpPr>
          <p:cNvPr id="6" name="Slide Number Placeholder 5"/>
          <p:cNvSpPr>
            <a:spLocks noGrp="1"/>
          </p:cNvSpPr>
          <p:nvPr>
            <p:ph type="sldNum" sz="quarter" idx="12"/>
          </p:nvPr>
        </p:nvSpPr>
        <p:spPr/>
        <p:txBody>
          <a:bodyPr/>
          <a:lstStyle/>
          <a:p>
            <a:fld id="{DCA7651C-D24F-44D4-8C49-B496C3BFEC5A}" type="slidenum">
              <a:rPr kumimoji="0" lang="en-US" smtClean="0"/>
              <a:t>‹#›</a:t>
            </a:fld>
            <a:endParaRPr kumimoji="0" lang="en-US" dirty="0"/>
          </a:p>
        </p:txBody>
      </p:sp>
      <p:sp>
        <p:nvSpPr>
          <p:cNvPr id="7" name="Footer Placeholder 3"/>
          <p:cNvSpPr txBox="1">
            <a:spLocks/>
          </p:cNvSpPr>
          <p:nvPr userDrawn="1"/>
        </p:nvSpPr>
        <p:spPr>
          <a:xfrm>
            <a:off x="7524328" y="-36214"/>
            <a:ext cx="1325880" cy="457200"/>
          </a:xfrm>
          <a:prstGeom prst="rect">
            <a:avLst/>
          </a:prstGeom>
        </p:spPr>
        <p:txBody>
          <a:bodyPr vert="horz"/>
          <a:lstStyle>
            <a:defPPr>
              <a:defRPr lang="en-US"/>
            </a:defPPr>
            <a:lvl1pPr marL="0" algn="r" defTabSz="914400" rtl="0" eaLnBrk="1" latinLnBrk="0" hangingPunct="1">
              <a:defRPr kumimoji="0" sz="8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F50897-5F43-44B1-9222-3137E6EE0C7E}" type="slidenum">
              <a:rPr lang="en-US" sz="1800" smtClean="0">
                <a:solidFill>
                  <a:schemeClr val="bg1"/>
                </a:solidFill>
                <a:latin typeface="+mj-lt"/>
              </a:rPr>
              <a:pPr/>
              <a:t>‹#›</a:t>
            </a:fld>
            <a:endParaRPr lang="en-US" sz="1800" dirty="0">
              <a:solidFill>
                <a:schemeClr val="bg1"/>
              </a:solidFill>
              <a:latin typeface="+mj-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eaLnBrk="1" latinLnBrk="0" hangingPunct="1"/>
            <a:fld id="{AFAEFEE6-EE3C-42C7-AAAF-B62DB4C23F42}" type="datetime1">
              <a:rPr lang="en-US" smtClean="0"/>
              <a:t>7/9/2015</a:t>
            </a:fld>
            <a:endParaRPr lang="en-US"/>
          </a:p>
        </p:txBody>
      </p:sp>
      <p:sp>
        <p:nvSpPr>
          <p:cNvPr id="5" name="Footer Placeholder 4"/>
          <p:cNvSpPr>
            <a:spLocks noGrp="1"/>
          </p:cNvSpPr>
          <p:nvPr>
            <p:ph type="ftr" sz="quarter" idx="11"/>
          </p:nvPr>
        </p:nvSpPr>
        <p:spPr/>
        <p:txBody>
          <a:bodyPr/>
          <a:lstStyle/>
          <a:p>
            <a:r>
              <a:rPr kumimoji="0" lang="en-US" smtClean="0"/>
              <a:t>‹#›</a:t>
            </a:r>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eaLnBrk="1" latinLnBrk="0" hangingPunct="1"/>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eaLnBrk="1" latinLnBrk="0" hangingPunct="1"/>
            <a:fld id="{00D1043A-9A87-4F7E-BA0B-3E9CD06B0BCD}" type="datetime1">
              <a:rPr lang="en-US" smtClean="0"/>
              <a:t>7/9/2015</a:t>
            </a:fld>
            <a:endParaRPr lang="en-US"/>
          </a:p>
        </p:txBody>
      </p:sp>
      <p:sp>
        <p:nvSpPr>
          <p:cNvPr id="6" name="Footer Placeholder 5"/>
          <p:cNvSpPr>
            <a:spLocks noGrp="1"/>
          </p:cNvSpPr>
          <p:nvPr>
            <p:ph type="ftr" sz="quarter" idx="11"/>
          </p:nvPr>
        </p:nvSpPr>
        <p:spPr/>
        <p:txBody>
          <a:bodyPr/>
          <a:lstStyle/>
          <a:p>
            <a:r>
              <a:rPr kumimoji="0" lang="en-US" smtClean="0"/>
              <a:t>‹#›</a:t>
            </a:r>
            <a:endParaRPr kumimoji="0" lang="en-US"/>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eaLnBrk="1" latinLnBrk="0" hangingPunct="1"/>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pPr algn="l" eaLnBrk="1" latinLnBrk="0" hangingPunct="1"/>
            <a:fld id="{4E94B661-45F8-4A33-A4FA-0974A7FB328F}" type="datetime1">
              <a:rPr lang="en-US" smtClean="0"/>
              <a:t>7/9/2015</a:t>
            </a:fld>
            <a:endParaRPr lang="en-US"/>
          </a:p>
        </p:txBody>
      </p:sp>
      <p:sp>
        <p:nvSpPr>
          <p:cNvPr id="27" name="Slide Number Placeholder 26"/>
          <p:cNvSpPr>
            <a:spLocks noGrp="1"/>
          </p:cNvSpPr>
          <p:nvPr>
            <p:ph type="sldNum" sz="quarter" idx="11"/>
          </p:nvPr>
        </p:nvSpPr>
        <p:spPr/>
        <p:txBody>
          <a:bodyPr rtlCol="0"/>
          <a:lstStyle/>
          <a:p>
            <a:pPr algn="r" eaLnBrk="1" latinLnBrk="0" hangingPunct="1"/>
            <a:fld id="{96652B35-718D-4E28-AFEB-B694A3B357E8}" type="slidenum">
              <a:rPr kumimoji="0" lang="en-US" smtClean="0"/>
              <a:pPr algn="r" eaLnBrk="1" latinLnBrk="0" hangingPunct="1"/>
              <a:t>‹#›</a:t>
            </a:fld>
            <a:endParaRPr kumimoji="0" lang="en-US"/>
          </a:p>
        </p:txBody>
      </p:sp>
      <p:sp>
        <p:nvSpPr>
          <p:cNvPr id="28" name="Footer Placeholder 27"/>
          <p:cNvSpPr>
            <a:spLocks noGrp="1"/>
          </p:cNvSpPr>
          <p:nvPr>
            <p:ph type="ftr" sz="quarter" idx="12"/>
          </p:nvPr>
        </p:nvSpPr>
        <p:spPr/>
        <p:txBody>
          <a:bodyPr rtlCol="0"/>
          <a:lstStyle/>
          <a:p>
            <a:r>
              <a:rPr kumimoji="0" lang="en-US" smtClean="0"/>
              <a:t>‹#›</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pPr eaLnBrk="1" latinLnBrk="0" hangingPunct="1"/>
            <a:fld id="{B888FE61-A913-4B56-A069-C7AA0BB2B425}" type="datetime1">
              <a:rPr lang="en-US" smtClean="0"/>
              <a:t>7/9/2015</a:t>
            </a:fld>
            <a:endParaRPr lang="en-US"/>
          </a:p>
        </p:txBody>
      </p:sp>
      <p:sp>
        <p:nvSpPr>
          <p:cNvPr id="4" name="Footer Placeholder 3"/>
          <p:cNvSpPr>
            <a:spLocks noGrp="1"/>
          </p:cNvSpPr>
          <p:nvPr>
            <p:ph type="ftr" sz="quarter" idx="11"/>
          </p:nvPr>
        </p:nvSpPr>
        <p:spPr>
          <a:xfrm>
            <a:off x="5257800" y="612648"/>
            <a:ext cx="1325880" cy="457200"/>
          </a:xfrm>
        </p:spPr>
        <p:txBody>
          <a:bodyPr/>
          <a:lstStyle/>
          <a:p>
            <a:r>
              <a:rPr kumimoji="0" lang="en-US" smtClean="0"/>
              <a:t>‹#›</a:t>
            </a:r>
            <a:endParaRPr kumimoji="0" lang="en-US" dirty="0"/>
          </a:p>
        </p:txBody>
      </p:sp>
      <p:sp>
        <p:nvSpPr>
          <p:cNvPr id="5" name="Slide Number Placeholder 4"/>
          <p:cNvSpPr>
            <a:spLocks noGrp="1"/>
          </p:cNvSpPr>
          <p:nvPr>
            <p:ph type="sldNum" sz="quarter" idx="12"/>
          </p:nvPr>
        </p:nvSpPr>
        <p:spPr>
          <a:xfrm>
            <a:off x="8174736" y="2272"/>
            <a:ext cx="762000" cy="365760"/>
          </a:xfrm>
        </p:spPr>
        <p:txBody>
          <a:bodyPr/>
          <a:lstStyle/>
          <a:p>
            <a:fld id="{96652B35-718D-4E28-AFEB-B694A3B357E8}" type="slidenum">
              <a:rPr kumimoji="0" lang="en-US" smtClean="0"/>
              <a:pPr eaLnBrk="1" latinLnBrk="0" hangingPunct="1"/>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246C600C-E393-496F-96DB-318FE85ED6D5}" type="datetime1">
              <a:rPr lang="en-US" smtClean="0"/>
              <a:t>7/9/2015</a:t>
            </a:fld>
            <a:endParaRPr lang="en-US"/>
          </a:p>
        </p:txBody>
      </p:sp>
      <p:sp>
        <p:nvSpPr>
          <p:cNvPr id="3" name="Footer Placeholder 2"/>
          <p:cNvSpPr>
            <a:spLocks noGrp="1"/>
          </p:cNvSpPr>
          <p:nvPr>
            <p:ph type="ftr" sz="quarter" idx="11"/>
          </p:nvPr>
        </p:nvSpPr>
        <p:spPr/>
        <p:txBody>
          <a:bodyPr/>
          <a:lstStyle/>
          <a:p>
            <a:r>
              <a:rPr kumimoji="0" lang="en-US" smtClean="0"/>
              <a:t>‹#›</a:t>
            </a:r>
            <a:endParaRPr kumimoji="0" lang="en-US"/>
          </a:p>
        </p:txBody>
      </p:sp>
      <p:sp>
        <p:nvSpPr>
          <p:cNvPr id="4" name="Slide Number Placeholder 3"/>
          <p:cNvSpPr>
            <a:spLocks noGrp="1"/>
          </p:cNvSpPr>
          <p:nvPr>
            <p:ph type="sldNum" sz="quarter" idx="12"/>
          </p:nvPr>
        </p:nvSpPr>
        <p:spPr/>
        <p:txBody>
          <a:bodyPr/>
          <a:lstStyle/>
          <a:p>
            <a:fld id="{96652B35-718D-4E28-AFEB-B694A3B357E8}"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eaLnBrk="1" latinLnBrk="0" hangingPunct="1"/>
            <a:fld id="{2A04D0DB-7159-4F44-87B7-15C570A0474E}" type="datetime1">
              <a:rPr lang="en-US" smtClean="0"/>
              <a:t>7/9/2015</a:t>
            </a:fld>
            <a:endParaRPr lang="en-US"/>
          </a:p>
        </p:txBody>
      </p:sp>
      <p:sp>
        <p:nvSpPr>
          <p:cNvPr id="6" name="Footer Placeholder 5"/>
          <p:cNvSpPr>
            <a:spLocks noGrp="1"/>
          </p:cNvSpPr>
          <p:nvPr>
            <p:ph type="ftr" sz="quarter" idx="11"/>
          </p:nvPr>
        </p:nvSpPr>
        <p:spPr/>
        <p:txBody>
          <a:bodyPr/>
          <a:lstStyle/>
          <a:p>
            <a:r>
              <a:rPr kumimoji="0" lang="en-US" smtClean="0"/>
              <a:t>‹#›</a:t>
            </a:r>
            <a:endParaRPr kumimoji="0" lang="en-US"/>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eaLnBrk="1" latinLnBrk="0" hangingPunct="1"/>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2390779B-F77A-46A8-8CBE-FD45EB17AF3B}" type="datetime1">
              <a:rPr lang="en-US" smtClean="0"/>
              <a:t>7/9/2015</a:t>
            </a:fld>
            <a:endParaRPr lang="en-US"/>
          </a:p>
        </p:txBody>
      </p:sp>
      <p:sp>
        <p:nvSpPr>
          <p:cNvPr id="6" name="Footer Placeholder 5"/>
          <p:cNvSpPr>
            <a:spLocks noGrp="1"/>
          </p:cNvSpPr>
          <p:nvPr>
            <p:ph type="ftr" sz="quarter" idx="11"/>
          </p:nvPr>
        </p:nvSpPr>
        <p:spPr/>
        <p:txBody>
          <a:bodyPr/>
          <a:lstStyle/>
          <a:p>
            <a:r>
              <a:rPr kumimoji="0" lang="en-US" smtClean="0"/>
              <a:t>‹#›</a:t>
            </a:r>
            <a:endParaRPr kumimoji="0" lang="en-US"/>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eaLnBrk="1" latinLnBrk="0" hangingPunct="1"/>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pPr algn="l" eaLnBrk="1" latinLnBrk="0" hangingPunct="1"/>
            <a:fld id="{10D89D80-CE3C-4DD9-9887-922517F34B89}" type="datetime1">
              <a:rPr lang="en-US" smtClean="0"/>
              <a:t>7/9/2015</a:t>
            </a:fld>
            <a:endParaRPr lang="en-US" sz="800" dirty="0">
              <a:solidFill>
                <a:schemeClr val="accent2"/>
              </a:solidFill>
            </a:endParaRPr>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pPr algn="r" eaLnBrk="1" latinLnBrk="0" hangingPunct="1"/>
            <a:r>
              <a:rPr kumimoji="0" lang="en-US" sz="800" smtClean="0">
                <a:solidFill>
                  <a:schemeClr val="accent2"/>
                </a:solidFill>
              </a:rPr>
              <a:t>‹#›</a:t>
            </a:r>
            <a:endParaRPr kumimoji="0" lang="en-US" sz="800" dirty="0">
              <a:solidFill>
                <a:schemeClr val="accent2"/>
              </a:solidFill>
            </a:endParaRPr>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thefreedictionary.com/_/misc/HarperCollinsProducts.aspx?Englis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gif"/></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5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code.google.com/p/opinionfinder/"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www.ark.cs.cmu.edu/TweetNLP/" TargetMode="External"/><Relationship Id="rId4" Type="http://schemas.openxmlformats.org/officeDocument/2006/relationships/hyperlink" Target="http://sentiment.christopherpotts.net/"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www.cs.pitt.edu/mpqa/" TargetMode="External"/><Relationship Id="rId2" Type="http://schemas.openxmlformats.org/officeDocument/2006/relationships/hyperlink" Target="http://www.cs.uic.edu/~liub/FBS/sentiment-analysis.html" TargetMode="External"/><Relationship Id="rId1" Type="http://schemas.openxmlformats.org/officeDocument/2006/relationships/slideLayout" Target="../slideLayouts/slideLayout2.xml"/><Relationship Id="rId6" Type="http://schemas.openxmlformats.org/officeDocument/2006/relationships/hyperlink" Target="http://sentic.net/" TargetMode="External"/><Relationship Id="rId5" Type="http://schemas.openxmlformats.org/officeDocument/2006/relationships/hyperlink" Target="http://www.wjh.harvard.edu/~inquirer/" TargetMode="External"/><Relationship Id="rId4" Type="http://schemas.openxmlformats.org/officeDocument/2006/relationships/hyperlink" Target="http://compprag.christopherpotts.net/wordnet.htm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yelp.com/dataset_challenge/" TargetMode="External"/><Relationship Id="rId2" Type="http://schemas.openxmlformats.org/officeDocument/2006/relationships/hyperlink" Target="http://snap.stanford.edu/data/" TargetMode="External"/><Relationship Id="rId1" Type="http://schemas.openxmlformats.org/officeDocument/2006/relationships/slideLayout" Target="../slideLayouts/slideLayout2.xml"/><Relationship Id="rId5" Type="http://schemas.openxmlformats.org/officeDocument/2006/relationships/hyperlink" Target="http://www.itec.uni-klu.ac.at/~mlux/wiki/doku.php?id=start" TargetMode="External"/><Relationship Id="rId4" Type="http://schemas.openxmlformats.org/officeDocument/2006/relationships/hyperlink" Target="http://www.itec.uni-klu.ac.at/~mlux/wiki/doku.php?id=research:photointentionsdata" TargetMode="External"/></Relationships>
</file>

<file path=ppt/slides/_rels/slide64.xml.rels><?xml version="1.0" encoding="UTF-8" standalone="yes"?>
<Relationships xmlns="http://schemas.openxmlformats.org/package/2006/relationships"><Relationship Id="rId2" Type="http://schemas.openxmlformats.org/officeDocument/2006/relationships/hyperlink" Target="http://people.cs.kuleuven.be/~bettina.berendt/Talks/berendt_opinion_mining_summerschool_2014.pptx"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DE" dirty="0" smtClean="0"/>
              <a:t>An introduction </a:t>
            </a:r>
            <a:r>
              <a:rPr lang="de-DE" dirty="0"/>
              <a:t>to sentiment analysis </a:t>
            </a:r>
            <a:r>
              <a:rPr lang="de-DE" dirty="0" smtClean="0"/>
              <a:t>and opinion mining</a:t>
            </a:r>
            <a:endParaRPr lang="en-GB" dirty="0"/>
          </a:p>
        </p:txBody>
      </p:sp>
      <p:sp>
        <p:nvSpPr>
          <p:cNvPr id="4" name="Footer Placeholder 3"/>
          <p:cNvSpPr>
            <a:spLocks noGrp="1"/>
          </p:cNvSpPr>
          <p:nvPr>
            <p:ph type="ftr" sz="quarter" idx="11"/>
          </p:nvPr>
        </p:nvSpPr>
        <p:spPr/>
        <p:txBody>
          <a:bodyPr/>
          <a:lstStyle/>
          <a:p>
            <a:r>
              <a:rPr kumimoji="0" lang="en-US" smtClean="0"/>
              <a:t>‹#›</a:t>
            </a:r>
            <a:endParaRPr kumimoji="0" lang="en-US" dirty="0"/>
          </a:p>
        </p:txBody>
      </p:sp>
      <p:sp>
        <p:nvSpPr>
          <p:cNvPr id="8" name="Subtitle 2"/>
          <p:cNvSpPr txBox="1">
            <a:spLocks/>
          </p:cNvSpPr>
          <p:nvPr/>
        </p:nvSpPr>
        <p:spPr>
          <a:xfrm>
            <a:off x="467544" y="4365104"/>
            <a:ext cx="6779096" cy="2304256"/>
          </a:xfrm>
          <a:prstGeom prst="rect">
            <a:avLst/>
          </a:prstGeom>
        </p:spPr>
        <p:txBody>
          <a:bodyPr vert="horz">
            <a:normAutofit fontScale="92500" lnSpcReduction="20000"/>
          </a:bodyPr>
          <a:lstStyle>
            <a:lvl1pPr marL="64008" indent="0" algn="l" rtl="0" eaLnBrk="1" latinLnBrk="0" hangingPunct="1">
              <a:spcBef>
                <a:spcPts val="300"/>
              </a:spcBef>
              <a:buClr>
                <a:schemeClr val="accent3"/>
              </a:buClr>
              <a:buFont typeface="Georgia"/>
              <a:buNone/>
              <a:defRPr kumimoji="0" sz="2400" kern="1200">
                <a:solidFill>
                  <a:schemeClr val="tx2"/>
                </a:solidFill>
                <a:latin typeface="+mn-lt"/>
                <a:ea typeface="+mn-ea"/>
                <a:cs typeface="+mn-cs"/>
              </a:defRPr>
            </a:lvl1pPr>
            <a:lvl2pPr marL="457200" indent="0" algn="ctr" rtl="0" eaLnBrk="1" latinLnBrk="0" hangingPunct="1">
              <a:spcBef>
                <a:spcPts val="300"/>
              </a:spcBef>
              <a:buClr>
                <a:schemeClr val="accent2"/>
              </a:buClr>
              <a:buFont typeface="Georgia"/>
              <a:buNone/>
              <a:defRPr kumimoji="0" sz="2600" kern="1200">
                <a:solidFill>
                  <a:schemeClr val="accent2"/>
                </a:solidFill>
                <a:latin typeface="+mn-lt"/>
                <a:ea typeface="+mn-ea"/>
                <a:cs typeface="+mn-cs"/>
              </a:defRPr>
            </a:lvl2pPr>
            <a:lvl3pPr marL="914400" indent="0" algn="ctr" rtl="0" eaLnBrk="1" latinLnBrk="0" hangingPunct="1">
              <a:spcBef>
                <a:spcPts val="300"/>
              </a:spcBef>
              <a:buClr>
                <a:schemeClr val="accent1"/>
              </a:buClr>
              <a:buFont typeface="Wingdings 2"/>
              <a:buNone/>
              <a:defRPr kumimoji="0" sz="2400" kern="1200">
                <a:solidFill>
                  <a:schemeClr val="accent1"/>
                </a:solidFill>
                <a:latin typeface="+mn-lt"/>
                <a:ea typeface="+mn-ea"/>
                <a:cs typeface="+mn-cs"/>
              </a:defRPr>
            </a:lvl3pPr>
            <a:lvl4pPr marL="1371600" indent="0" algn="ctr" rtl="0" eaLnBrk="1" latinLnBrk="0" hangingPunct="1">
              <a:spcBef>
                <a:spcPts val="300"/>
              </a:spcBef>
              <a:buClr>
                <a:schemeClr val="accent1"/>
              </a:buClr>
              <a:buFont typeface="Wingdings 2"/>
              <a:buNone/>
              <a:defRPr kumimoji="0" sz="2200" kern="1200">
                <a:solidFill>
                  <a:schemeClr val="accent1"/>
                </a:solidFill>
                <a:latin typeface="+mn-lt"/>
                <a:ea typeface="+mn-ea"/>
                <a:cs typeface="+mn-cs"/>
              </a:defRPr>
            </a:lvl4pPr>
            <a:lvl5pPr marL="1828800" indent="0" algn="ctr" rtl="0" eaLnBrk="1" latinLnBrk="0" hangingPunct="1">
              <a:spcBef>
                <a:spcPts val="300"/>
              </a:spcBef>
              <a:buClr>
                <a:schemeClr val="accent3"/>
              </a:buClr>
              <a:buFont typeface="Georgia"/>
              <a:buNone/>
              <a:defRPr kumimoji="0" sz="2000" kern="1200">
                <a:solidFill>
                  <a:schemeClr val="accent3"/>
                </a:solidFill>
                <a:latin typeface="+mn-lt"/>
                <a:ea typeface="+mn-ea"/>
                <a:cs typeface="+mn-cs"/>
              </a:defRPr>
            </a:lvl5pPr>
            <a:lvl6pPr marL="2286000" indent="0" algn="ctr" rtl="0" eaLnBrk="1" latinLnBrk="0" hangingPunct="1">
              <a:spcBef>
                <a:spcPts val="300"/>
              </a:spcBef>
              <a:buClr>
                <a:schemeClr val="accent3"/>
              </a:buClr>
              <a:buFont typeface="Georgia"/>
              <a:buNone/>
              <a:defRPr kumimoji="0" sz="1800" kern="1200">
                <a:solidFill>
                  <a:schemeClr val="accent3"/>
                </a:solidFill>
                <a:latin typeface="+mn-lt"/>
                <a:ea typeface="+mn-ea"/>
                <a:cs typeface="+mn-cs"/>
              </a:defRPr>
            </a:lvl6pPr>
            <a:lvl7pPr marL="2743200" indent="0" algn="ctr" rtl="0" eaLnBrk="1" latinLnBrk="0" hangingPunct="1">
              <a:spcBef>
                <a:spcPts val="300"/>
              </a:spcBef>
              <a:buClr>
                <a:schemeClr val="accent3"/>
              </a:buClr>
              <a:buFont typeface="Georgia"/>
              <a:buNone/>
              <a:defRPr kumimoji="0" sz="1600" kern="1200">
                <a:solidFill>
                  <a:schemeClr val="accent3"/>
                </a:solidFill>
                <a:latin typeface="+mn-lt"/>
                <a:ea typeface="+mn-ea"/>
                <a:cs typeface="+mn-cs"/>
              </a:defRPr>
            </a:lvl7pPr>
            <a:lvl8pPr marL="3200400" indent="0" algn="ctr" rtl="0" eaLnBrk="1" latinLnBrk="0" hangingPunct="1">
              <a:spcBef>
                <a:spcPts val="300"/>
              </a:spcBef>
              <a:buClr>
                <a:schemeClr val="accent3"/>
              </a:buClr>
              <a:buFont typeface="Georgia"/>
              <a:buNone/>
              <a:defRPr kumimoji="0" sz="1500" kern="1200">
                <a:solidFill>
                  <a:schemeClr val="accent3"/>
                </a:solidFill>
                <a:latin typeface="+mn-lt"/>
                <a:ea typeface="+mn-ea"/>
                <a:cs typeface="+mn-cs"/>
              </a:defRPr>
            </a:lvl8pPr>
            <a:lvl9pPr marL="3657600" indent="0" algn="ctr" rtl="0" eaLnBrk="1" latinLnBrk="0" hangingPunct="1">
              <a:spcBef>
                <a:spcPts val="300"/>
              </a:spcBef>
              <a:buClr>
                <a:schemeClr val="accent3"/>
              </a:buClr>
              <a:buFont typeface="Georgia"/>
              <a:buNone/>
              <a:defRPr kumimoji="0" sz="1400" kern="1200" baseline="0">
                <a:solidFill>
                  <a:schemeClr val="accent3"/>
                </a:solidFill>
                <a:latin typeface="+mn-lt"/>
                <a:ea typeface="+mn-ea"/>
                <a:cs typeface="+mn-cs"/>
              </a:defRPr>
            </a:lvl9pPr>
          </a:lstStyle>
          <a:p>
            <a:r>
              <a:rPr lang="de-DE" dirty="0" smtClean="0">
                <a:latin typeface="+mj-lt"/>
              </a:rPr>
              <a:t>Bettina Berendt</a:t>
            </a:r>
          </a:p>
          <a:p>
            <a:endParaRPr lang="de-DE" sz="2000" dirty="0" smtClean="0">
              <a:latin typeface="+mj-lt"/>
            </a:endParaRPr>
          </a:p>
          <a:p>
            <a:r>
              <a:rPr lang="de-DE" sz="2000" dirty="0" smtClean="0">
                <a:latin typeface="+mj-lt"/>
              </a:rPr>
              <a:t>Department of Computer Science</a:t>
            </a:r>
          </a:p>
          <a:p>
            <a:r>
              <a:rPr lang="de-DE" sz="2000" dirty="0" smtClean="0">
                <a:latin typeface="+mj-lt"/>
              </a:rPr>
              <a:t>KU Leuven, Belgium</a:t>
            </a:r>
          </a:p>
          <a:p>
            <a:r>
              <a:rPr lang="en-GB" sz="2000" dirty="0" smtClean="0">
                <a:latin typeface="+mj-lt"/>
              </a:rPr>
              <a:t>http://people.cs.kuleuven.be/~bettina.berendt/</a:t>
            </a:r>
          </a:p>
          <a:p>
            <a:endParaRPr lang="en-GB" sz="2000" dirty="0" smtClean="0">
              <a:latin typeface="+mj-lt"/>
            </a:endParaRPr>
          </a:p>
          <a:p>
            <a:r>
              <a:rPr lang="en-GB" sz="2000" dirty="0" smtClean="0">
                <a:latin typeface="+mj-lt"/>
              </a:rPr>
              <a:t>Vienna Summer School on Digital Humanities</a:t>
            </a:r>
          </a:p>
          <a:p>
            <a:r>
              <a:rPr lang="en-GB" sz="2000" dirty="0" smtClean="0">
                <a:latin typeface="+mj-lt"/>
              </a:rPr>
              <a:t>July 7</a:t>
            </a:r>
            <a:r>
              <a:rPr lang="en-GB" sz="2000" baseline="30000" dirty="0" smtClean="0">
                <a:latin typeface="+mj-lt"/>
              </a:rPr>
              <a:t>th</a:t>
            </a:r>
            <a:r>
              <a:rPr lang="en-GB" sz="2000" dirty="0" smtClean="0">
                <a:latin typeface="+mj-lt"/>
              </a:rPr>
              <a:t>, 2015, Vienna, Austria</a:t>
            </a:r>
            <a:endParaRPr lang="en-GB" sz="2000" dirty="0">
              <a:latin typeface="+mj-lt"/>
            </a:endParaRPr>
          </a:p>
        </p:txBody>
      </p:sp>
    </p:spTree>
    <p:extLst>
      <p:ext uri="{BB962C8B-B14F-4D97-AF65-F5344CB8AC3E}">
        <p14:creationId xmlns:p14="http://schemas.microsoft.com/office/powerpoint/2010/main" val="829939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 field of study with many names</a:t>
            </a:r>
            <a:endParaRPr lang="en-GB" dirty="0"/>
          </a:p>
        </p:txBody>
      </p:sp>
      <p:sp>
        <p:nvSpPr>
          <p:cNvPr id="3" name="Content Placeholder 2"/>
          <p:cNvSpPr>
            <a:spLocks noGrp="1"/>
          </p:cNvSpPr>
          <p:nvPr>
            <p:ph idx="1"/>
          </p:nvPr>
        </p:nvSpPr>
        <p:spPr/>
        <p:txBody>
          <a:bodyPr>
            <a:normAutofit lnSpcReduction="10000"/>
          </a:bodyPr>
          <a:lstStyle/>
          <a:p>
            <a:r>
              <a:rPr lang="de-DE" dirty="0" smtClean="0"/>
              <a:t>Opinion mining</a:t>
            </a:r>
          </a:p>
          <a:p>
            <a:r>
              <a:rPr lang="de-DE" dirty="0" smtClean="0"/>
              <a:t>Sentiment analysis</a:t>
            </a:r>
          </a:p>
          <a:p>
            <a:r>
              <a:rPr lang="de-DE" dirty="0" smtClean="0"/>
              <a:t>Sentiment mining</a:t>
            </a:r>
          </a:p>
          <a:p>
            <a:r>
              <a:rPr lang="de-DE" dirty="0" smtClean="0"/>
              <a:t>Subjectivity detection</a:t>
            </a:r>
          </a:p>
          <a:p>
            <a:r>
              <a:rPr lang="de-DE" dirty="0" smtClean="0"/>
              <a:t>...</a:t>
            </a:r>
          </a:p>
          <a:p>
            <a:endParaRPr lang="de-DE" dirty="0"/>
          </a:p>
          <a:p>
            <a:r>
              <a:rPr lang="de-DE" dirty="0" smtClean="0"/>
              <a:t>Often used synonymously</a:t>
            </a:r>
          </a:p>
          <a:p>
            <a:r>
              <a:rPr lang="de-DE" dirty="0" smtClean="0"/>
              <a:t>Some shadings in meaning</a:t>
            </a:r>
          </a:p>
          <a:p>
            <a:r>
              <a:rPr lang="de-DE" dirty="0" smtClean="0"/>
              <a:t>“sentiment analysis“ describes the current mainstream task best </a:t>
            </a:r>
            <a:r>
              <a:rPr lang="de-DE" dirty="0" smtClean="0">
                <a:sym typeface="Wingdings" panose="05000000000000000000" pitchFamily="2" charset="2"/>
              </a:rPr>
              <a:t> I‘ll use this term.</a:t>
            </a:r>
            <a:endParaRPr lang="en-GB" dirty="0"/>
          </a:p>
        </p:txBody>
      </p:sp>
    </p:spTree>
    <p:extLst>
      <p:ext uri="{BB962C8B-B14F-4D97-AF65-F5344CB8AC3E}">
        <p14:creationId xmlns:p14="http://schemas.microsoft.com/office/powerpoint/2010/main" val="10730269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67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7638"/>
            <a:ext cx="7253288" cy="544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pic>
      <p:pic>
        <p:nvPicPr>
          <p:cNvPr id="20367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4425" y="1171575"/>
            <a:ext cx="6759575" cy="507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pic>
      <p:sp>
        <p:nvSpPr>
          <p:cNvPr id="2036738" name="Rectangle 2"/>
          <p:cNvSpPr>
            <a:spLocks noGrp="1" noChangeArrowheads="1"/>
          </p:cNvSpPr>
          <p:nvPr>
            <p:ph type="title"/>
          </p:nvPr>
        </p:nvSpPr>
        <p:spPr/>
        <p:txBody>
          <a:bodyPr>
            <a:normAutofit/>
          </a:bodyPr>
          <a:lstStyle/>
          <a:p>
            <a:r>
              <a:rPr lang="de-DE" altLang="en-US" sz="3200" dirty="0"/>
              <a:t>Happiness in </a:t>
            </a:r>
            <a:r>
              <a:rPr lang="de-DE" altLang="en-US" sz="3200" dirty="0" smtClean="0"/>
              <a:t>blogosphere.</a:t>
            </a:r>
            <a:br>
              <a:rPr lang="de-DE" altLang="en-US" sz="3200" dirty="0" smtClean="0"/>
            </a:br>
            <a:r>
              <a:rPr lang="de-DE" altLang="en-US" sz="3200" dirty="0" smtClean="0"/>
              <a:t>Or: document-oriented sentiment analysis</a:t>
            </a:r>
            <a:endParaRPr lang="de-DE" altLang="en-US" sz="3200" dirty="0"/>
          </a:p>
        </p:txBody>
      </p:sp>
    </p:spTree>
    <p:extLst>
      <p:ext uri="{BB962C8B-B14F-4D97-AF65-F5344CB8AC3E}">
        <p14:creationId xmlns:p14="http://schemas.microsoft.com/office/powerpoint/2010/main" val="4046842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36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Aspect-oriented sentiment analysis:</a:t>
            </a:r>
            <a:br>
              <a:rPr lang="de-DE" dirty="0" smtClean="0"/>
            </a:br>
            <a:r>
              <a:rPr lang="de-DE" sz="3600" dirty="0" smtClean="0"/>
              <a:t>It‘s not ALL good or bad</a:t>
            </a:r>
            <a:endParaRPr lang="en-GB" sz="3600" dirty="0"/>
          </a:p>
        </p:txBody>
      </p:sp>
      <p:sp>
        <p:nvSpPr>
          <p:cNvPr id="3" name="Content Placeholder 2"/>
          <p:cNvSpPr>
            <a:spLocks noGrp="1"/>
          </p:cNvSpPr>
          <p:nvPr>
            <p:ph idx="1"/>
          </p:nvPr>
        </p:nvSpPr>
        <p:spPr>
          <a:xfrm>
            <a:off x="457200" y="1844824"/>
            <a:ext cx="3610744" cy="4608512"/>
          </a:xfrm>
        </p:spPr>
        <p:txBody>
          <a:bodyPr>
            <a:normAutofit fontScale="70000" lnSpcReduction="20000"/>
          </a:bodyPr>
          <a:lstStyle/>
          <a:p>
            <a:pPr marL="109728" indent="0">
              <a:buNone/>
            </a:pPr>
            <a:r>
              <a:rPr lang="de-DE" dirty="0" smtClean="0"/>
              <a:t>Yesterday, I bought a Nokia phone and my girlfriend bought a moto phone. We called each other when we got home. </a:t>
            </a:r>
            <a:r>
              <a:rPr lang="de-DE" dirty="0" smtClean="0">
                <a:solidFill>
                  <a:srgbClr val="FF0000"/>
                </a:solidFill>
              </a:rPr>
              <a:t>The voice on my phone was not clear. </a:t>
            </a:r>
            <a:r>
              <a:rPr lang="de-DE" dirty="0" smtClean="0">
                <a:solidFill>
                  <a:srgbClr val="00B050"/>
                </a:solidFill>
              </a:rPr>
              <a:t>The camera was good. </a:t>
            </a:r>
            <a:r>
              <a:rPr lang="de-DE" dirty="0" smtClean="0"/>
              <a:t>My girlfriend said the sound of her phone was clear. I wanted a phone with good voice quality. So I was satisfied and returned the phone to BestBuy yesterday. </a:t>
            </a:r>
          </a:p>
          <a:p>
            <a:pPr marL="109728" indent="0">
              <a:buNone/>
            </a:pPr>
            <a:endParaRPr lang="de-DE" dirty="0" smtClean="0"/>
          </a:p>
          <a:p>
            <a:pPr marL="109728" indent="0">
              <a:buNone/>
            </a:pPr>
            <a:r>
              <a:rPr lang="de-DE" dirty="0" smtClean="0">
                <a:solidFill>
                  <a:schemeClr val="bg1"/>
                </a:solidFill>
              </a:rPr>
              <a:t>Small phone – small battery life.</a:t>
            </a:r>
            <a:endParaRPr lang="en-GB" dirty="0">
              <a:solidFill>
                <a:schemeClr val="bg1"/>
              </a:solidFill>
            </a:endParaRPr>
          </a:p>
        </p:txBody>
      </p:sp>
    </p:spTree>
    <p:extLst>
      <p:ext uri="{BB962C8B-B14F-4D97-AF65-F5344CB8AC3E}">
        <p14:creationId xmlns:p14="http://schemas.microsoft.com/office/powerpoint/2010/main" val="3457313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Liu &amp; Zhang‘s (2012) definition</a:t>
            </a:r>
            <a:endParaRPr lang="en-GB"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2" y="3068960"/>
            <a:ext cx="776287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77955" y="2498358"/>
            <a:ext cx="7861447" cy="369332"/>
          </a:xfrm>
          <a:prstGeom prst="rect">
            <a:avLst/>
          </a:prstGeom>
          <a:noFill/>
        </p:spPr>
        <p:txBody>
          <a:bodyPr wrap="none" rtlCol="0">
            <a:spAutoFit/>
          </a:bodyPr>
          <a:lstStyle/>
          <a:p>
            <a:r>
              <a:rPr lang="de-DE" dirty="0" smtClean="0"/>
              <a:t>DEFINITION 1.3‘ (SENTIMENT-OPINION) A sentiment-opinion is a quin-</a:t>
            </a:r>
            <a:endParaRPr lang="en-GB" dirty="0"/>
          </a:p>
        </p:txBody>
      </p:sp>
      <p:cxnSp>
        <p:nvCxnSpPr>
          <p:cNvPr id="7" name="Straight Connector 6"/>
          <p:cNvCxnSpPr/>
          <p:nvPr/>
        </p:nvCxnSpPr>
        <p:spPr>
          <a:xfrm>
            <a:off x="690562" y="3284984"/>
            <a:ext cx="7848840"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465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Data sources</a:t>
            </a:r>
            <a:endParaRPr lang="en-GB" dirty="0"/>
          </a:p>
        </p:txBody>
      </p:sp>
      <p:sp>
        <p:nvSpPr>
          <p:cNvPr id="3" name="Content Placeholder 2"/>
          <p:cNvSpPr>
            <a:spLocks noGrp="1"/>
          </p:cNvSpPr>
          <p:nvPr>
            <p:ph idx="1"/>
          </p:nvPr>
        </p:nvSpPr>
        <p:spPr/>
        <p:txBody>
          <a:bodyPr/>
          <a:lstStyle/>
          <a:p>
            <a:r>
              <a:rPr lang="de-DE" dirty="0" smtClean="0"/>
              <a:t>Review sites</a:t>
            </a:r>
          </a:p>
          <a:p>
            <a:r>
              <a:rPr lang="de-DE" dirty="0" smtClean="0"/>
              <a:t>Blogs </a:t>
            </a:r>
          </a:p>
          <a:p>
            <a:r>
              <a:rPr lang="de-DE" dirty="0" smtClean="0"/>
              <a:t>News</a:t>
            </a:r>
          </a:p>
          <a:p>
            <a:r>
              <a:rPr lang="de-DE" dirty="0" smtClean="0"/>
              <a:t>Microblogs </a:t>
            </a:r>
          </a:p>
          <a:p>
            <a:endParaRPr lang="en-GB"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2564904"/>
            <a:ext cx="4924425"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652120" y="6463373"/>
            <a:ext cx="3270960" cy="338554"/>
          </a:xfrm>
          <a:prstGeom prst="rect">
            <a:avLst/>
          </a:prstGeom>
          <a:solidFill>
            <a:schemeClr val="bg2"/>
          </a:solidFill>
        </p:spPr>
        <p:txBody>
          <a:bodyPr wrap="none" rtlCol="0">
            <a:spAutoFit/>
          </a:bodyPr>
          <a:lstStyle/>
          <a:p>
            <a:r>
              <a:rPr lang="de-DE" sz="1600" dirty="0">
                <a:latin typeface="+mj-lt"/>
              </a:rPr>
              <a:t>From </a:t>
            </a:r>
            <a:r>
              <a:rPr lang="de-DE" sz="1600" dirty="0" smtClean="0">
                <a:latin typeface="+mj-lt"/>
              </a:rPr>
              <a:t>Tsytsarau </a:t>
            </a:r>
            <a:r>
              <a:rPr lang="de-DE" sz="1600" dirty="0">
                <a:latin typeface="+mj-lt"/>
              </a:rPr>
              <a:t>&amp; </a:t>
            </a:r>
            <a:r>
              <a:rPr lang="de-DE" sz="1600" dirty="0" smtClean="0">
                <a:latin typeface="+mj-lt"/>
              </a:rPr>
              <a:t>Palpanas </a:t>
            </a:r>
            <a:r>
              <a:rPr lang="de-DE" sz="1600" dirty="0">
                <a:latin typeface="+mj-lt"/>
              </a:rPr>
              <a:t>(2012</a:t>
            </a:r>
            <a:r>
              <a:rPr lang="de-DE" sz="1600" dirty="0" smtClean="0">
                <a:latin typeface="+mj-lt"/>
              </a:rPr>
              <a:t>)</a:t>
            </a:r>
            <a:endParaRPr lang="en-GB" sz="1600" dirty="0">
              <a:latin typeface="+mj-lt"/>
            </a:endParaRPr>
          </a:p>
        </p:txBody>
      </p:sp>
    </p:spTree>
    <p:extLst>
      <p:ext uri="{BB962C8B-B14F-4D97-AF65-F5344CB8AC3E}">
        <p14:creationId xmlns:p14="http://schemas.microsoft.com/office/powerpoint/2010/main" val="3099553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2816" y="3326970"/>
            <a:ext cx="8131631" cy="1038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2312" y="980728"/>
            <a:ext cx="8098160" cy="5472608"/>
          </a:xfrm>
        </p:spPr>
        <p:txBody>
          <a:bodyPr/>
          <a:lstStyle/>
          <a:p>
            <a:r>
              <a:rPr lang="de-DE" sz="3600" dirty="0" smtClean="0"/>
              <a:t>Motivation and overview</a:t>
            </a:r>
            <a:br>
              <a:rPr lang="de-DE" sz="3600" dirty="0" smtClean="0"/>
            </a:br>
            <a:r>
              <a:rPr lang="de-DE" sz="3600" dirty="0" smtClean="0"/>
              <a:t>Major dimensions: Units of analysis, methods, features</a:t>
            </a:r>
            <a:br>
              <a:rPr lang="de-DE" sz="3600" dirty="0" smtClean="0"/>
            </a:br>
            <a:r>
              <a:rPr lang="en-GB" sz="3200" dirty="0" smtClean="0"/>
              <a:t>Issues in aspect-/sentence-oriented SA</a:t>
            </a:r>
            <a:r>
              <a:rPr lang="de-DE" sz="3600" dirty="0"/>
              <a:t/>
            </a:r>
            <a:br>
              <a:rPr lang="de-DE" sz="3600" dirty="0"/>
            </a:br>
            <a:r>
              <a:rPr lang="de-DE" sz="3600" dirty="0" smtClean="0"/>
              <a:t>Social media: the case of tweets</a:t>
            </a:r>
            <a:br>
              <a:rPr lang="de-DE" sz="3600" dirty="0" smtClean="0"/>
            </a:br>
            <a:r>
              <a:rPr lang="de-DE" sz="3600" dirty="0" smtClean="0"/>
              <a:t>Evaluation</a:t>
            </a:r>
            <a:br>
              <a:rPr lang="de-DE" sz="3600" dirty="0" smtClean="0"/>
            </a:br>
            <a:r>
              <a:rPr lang="de-DE" sz="2600" dirty="0" smtClean="0"/>
              <a:t>Some challenges and current research directions</a:t>
            </a:r>
            <a:endParaRPr lang="en-GB" sz="2600" dirty="0"/>
          </a:p>
        </p:txBody>
      </p:sp>
      <p:sp>
        <p:nvSpPr>
          <p:cNvPr id="4" name="Footer Placeholder 3"/>
          <p:cNvSpPr>
            <a:spLocks noGrp="1"/>
          </p:cNvSpPr>
          <p:nvPr>
            <p:ph type="ftr" sz="quarter" idx="11"/>
          </p:nvPr>
        </p:nvSpPr>
        <p:spPr/>
        <p:txBody>
          <a:bodyPr/>
          <a:lstStyle/>
          <a:p>
            <a:r>
              <a:rPr kumimoji="0" lang="en-US" smtClean="0"/>
              <a:t>‹#›</a:t>
            </a:r>
            <a:endParaRPr kumimoji="0" lang="en-US"/>
          </a:p>
        </p:txBody>
      </p:sp>
    </p:spTree>
    <p:extLst>
      <p:ext uri="{BB962C8B-B14F-4D97-AF65-F5344CB8AC3E}">
        <p14:creationId xmlns:p14="http://schemas.microsoft.com/office/powerpoint/2010/main" val="1623226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smtClean="0"/>
              <a:t>The unit of analysis</a:t>
            </a:r>
            <a:endParaRPr lang="en-GB" dirty="0"/>
          </a:p>
        </p:txBody>
      </p:sp>
      <p:sp>
        <p:nvSpPr>
          <p:cNvPr id="5" name="Content Placeholder 4"/>
          <p:cNvSpPr>
            <a:spLocks noGrp="1"/>
          </p:cNvSpPr>
          <p:nvPr>
            <p:ph idx="1"/>
          </p:nvPr>
        </p:nvSpPr>
        <p:spPr/>
        <p:txBody>
          <a:bodyPr/>
          <a:lstStyle/>
          <a:p>
            <a:r>
              <a:rPr lang="de-DE" dirty="0"/>
              <a:t>community</a:t>
            </a:r>
          </a:p>
          <a:p>
            <a:r>
              <a:rPr lang="de-DE" dirty="0"/>
              <a:t>another person</a:t>
            </a:r>
          </a:p>
          <a:p>
            <a:r>
              <a:rPr lang="de-DE" dirty="0" smtClean="0"/>
              <a:t>user </a:t>
            </a:r>
            <a:r>
              <a:rPr lang="de-DE" dirty="0"/>
              <a:t>/ author</a:t>
            </a:r>
          </a:p>
          <a:p>
            <a:r>
              <a:rPr lang="de-DE" dirty="0" smtClean="0"/>
              <a:t>document</a:t>
            </a:r>
            <a:endParaRPr lang="de-DE" dirty="0"/>
          </a:p>
          <a:p>
            <a:r>
              <a:rPr lang="de-DE" dirty="0" smtClean="0"/>
              <a:t>sentence </a:t>
            </a:r>
            <a:r>
              <a:rPr lang="de-DE" dirty="0"/>
              <a:t>or clause</a:t>
            </a:r>
          </a:p>
          <a:p>
            <a:r>
              <a:rPr lang="de-DE" dirty="0"/>
              <a:t>a</a:t>
            </a:r>
            <a:r>
              <a:rPr lang="de-DE" dirty="0" smtClean="0"/>
              <a:t>spect (e.g. </a:t>
            </a:r>
            <a:r>
              <a:rPr lang="de-DE" dirty="0"/>
              <a:t>p</a:t>
            </a:r>
            <a:r>
              <a:rPr lang="de-DE" dirty="0" smtClean="0"/>
              <a:t>roduct feature)</a:t>
            </a:r>
            <a:endParaRPr lang="de-DE" dirty="0"/>
          </a:p>
          <a:p>
            <a:endParaRPr lang="en-GB" dirty="0"/>
          </a:p>
        </p:txBody>
      </p:sp>
      <p:sp>
        <p:nvSpPr>
          <p:cNvPr id="6" name="Rounded Rectangular Callout 5"/>
          <p:cNvSpPr/>
          <p:nvPr/>
        </p:nvSpPr>
        <p:spPr>
          <a:xfrm>
            <a:off x="5868144" y="2564904"/>
            <a:ext cx="2376264" cy="1368152"/>
          </a:xfrm>
          <a:prstGeom prst="wedgeRoundRectCallout">
            <a:avLst>
              <a:gd name="adj1" fmla="val -165308"/>
              <a:gd name="adj2" fmla="val 16732"/>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smtClean="0">
                <a:latin typeface="+mj-lt"/>
              </a:rPr>
              <a:t>“What makes people happy“ example</a:t>
            </a:r>
            <a:endParaRPr lang="en-GB" sz="2400" dirty="0">
              <a:latin typeface="+mj-lt"/>
            </a:endParaRPr>
          </a:p>
        </p:txBody>
      </p:sp>
      <p:sp>
        <p:nvSpPr>
          <p:cNvPr id="7" name="Rounded Rectangular Callout 6"/>
          <p:cNvSpPr/>
          <p:nvPr/>
        </p:nvSpPr>
        <p:spPr>
          <a:xfrm>
            <a:off x="5871593" y="4797152"/>
            <a:ext cx="2376264" cy="1368152"/>
          </a:xfrm>
          <a:prstGeom prst="wedgeRoundRectCallout">
            <a:avLst>
              <a:gd name="adj1" fmla="val -115952"/>
              <a:gd name="adj2" fmla="val -55914"/>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smtClean="0">
                <a:latin typeface="+mj-lt"/>
              </a:rPr>
              <a:t>Phone example</a:t>
            </a:r>
            <a:endParaRPr lang="en-GB" sz="2400" dirty="0">
              <a:latin typeface="+mj-lt"/>
            </a:endParaRPr>
          </a:p>
        </p:txBody>
      </p:sp>
    </p:spTree>
    <p:extLst>
      <p:ext uri="{BB962C8B-B14F-4D97-AF65-F5344CB8AC3E}">
        <p14:creationId xmlns:p14="http://schemas.microsoft.com/office/powerpoint/2010/main" val="247852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ular Callout 8"/>
          <p:cNvSpPr/>
          <p:nvPr/>
        </p:nvSpPr>
        <p:spPr>
          <a:xfrm>
            <a:off x="5861856" y="4797152"/>
            <a:ext cx="2376264" cy="1368152"/>
          </a:xfrm>
          <a:prstGeom prst="wedgeRoundRectCallout">
            <a:avLst>
              <a:gd name="adj1" fmla="val -178274"/>
              <a:gd name="adj2" fmla="val -127108"/>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smtClean="0">
                <a:latin typeface="+mj-lt"/>
              </a:rPr>
              <a:t>Phone example</a:t>
            </a:r>
            <a:endParaRPr lang="en-GB" sz="2400" dirty="0">
              <a:latin typeface="+mj-lt"/>
            </a:endParaRPr>
          </a:p>
        </p:txBody>
      </p:sp>
      <p:sp>
        <p:nvSpPr>
          <p:cNvPr id="2" name="Title 1"/>
          <p:cNvSpPr>
            <a:spLocks noGrp="1"/>
          </p:cNvSpPr>
          <p:nvPr>
            <p:ph type="title"/>
          </p:nvPr>
        </p:nvSpPr>
        <p:spPr/>
        <p:txBody>
          <a:bodyPr>
            <a:normAutofit/>
          </a:bodyPr>
          <a:lstStyle/>
          <a:p>
            <a:r>
              <a:rPr lang="de-DE" dirty="0" smtClean="0"/>
              <a:t>The analysis method</a:t>
            </a:r>
            <a:endParaRPr lang="en-GB" dirty="0"/>
          </a:p>
        </p:txBody>
      </p:sp>
      <p:sp>
        <p:nvSpPr>
          <p:cNvPr id="5" name="Content Placeholder 4"/>
          <p:cNvSpPr>
            <a:spLocks noGrp="1"/>
          </p:cNvSpPr>
          <p:nvPr>
            <p:ph idx="1"/>
          </p:nvPr>
        </p:nvSpPr>
        <p:spPr/>
        <p:txBody>
          <a:bodyPr/>
          <a:lstStyle/>
          <a:p>
            <a:r>
              <a:rPr lang="de-DE" dirty="0" smtClean="0"/>
              <a:t>Machine learning</a:t>
            </a:r>
          </a:p>
          <a:p>
            <a:pPr lvl="1"/>
            <a:r>
              <a:rPr lang="de-DE" dirty="0" smtClean="0"/>
              <a:t>Supervised</a:t>
            </a:r>
          </a:p>
          <a:p>
            <a:pPr lvl="1"/>
            <a:r>
              <a:rPr lang="de-DE" dirty="0" smtClean="0"/>
              <a:t>Unsupervised</a:t>
            </a:r>
          </a:p>
          <a:p>
            <a:r>
              <a:rPr lang="de-DE" dirty="0" smtClean="0"/>
              <a:t>Lexicon-based</a:t>
            </a:r>
          </a:p>
          <a:p>
            <a:pPr lvl="1"/>
            <a:r>
              <a:rPr lang="de-DE" dirty="0" smtClean="0"/>
              <a:t>Dictionary</a:t>
            </a:r>
          </a:p>
          <a:p>
            <a:pPr lvl="2"/>
            <a:r>
              <a:rPr lang="de-DE" dirty="0" smtClean="0"/>
              <a:t>Flat</a:t>
            </a:r>
          </a:p>
          <a:p>
            <a:pPr lvl="2"/>
            <a:r>
              <a:rPr lang="de-DE" dirty="0" smtClean="0"/>
              <a:t>With semantics</a:t>
            </a:r>
          </a:p>
          <a:p>
            <a:pPr lvl="1"/>
            <a:r>
              <a:rPr lang="de-DE" dirty="0" smtClean="0"/>
              <a:t>Corpus</a:t>
            </a:r>
          </a:p>
          <a:p>
            <a:r>
              <a:rPr lang="de-DE" dirty="0" smtClean="0"/>
              <a:t>Discourse analysis</a:t>
            </a:r>
          </a:p>
          <a:p>
            <a:endParaRPr lang="de-DE" dirty="0"/>
          </a:p>
          <a:p>
            <a:endParaRPr lang="en-GB" dirty="0"/>
          </a:p>
        </p:txBody>
      </p:sp>
      <p:grpSp>
        <p:nvGrpSpPr>
          <p:cNvPr id="7" name="Group 6"/>
          <p:cNvGrpSpPr/>
          <p:nvPr/>
        </p:nvGrpSpPr>
        <p:grpSpPr>
          <a:xfrm>
            <a:off x="5868144" y="2564904"/>
            <a:ext cx="2392289" cy="1368625"/>
            <a:chOff x="5868144" y="2564904"/>
            <a:chExt cx="2392289" cy="1368625"/>
          </a:xfrm>
        </p:grpSpPr>
        <p:sp>
          <p:nvSpPr>
            <p:cNvPr id="3" name="Rounded Rectangular Callout 2"/>
            <p:cNvSpPr/>
            <p:nvPr/>
          </p:nvSpPr>
          <p:spPr>
            <a:xfrm>
              <a:off x="5868144" y="2564904"/>
              <a:ext cx="2376264" cy="1368152"/>
            </a:xfrm>
            <a:prstGeom prst="wedgeRoundRectCallout">
              <a:avLst>
                <a:gd name="adj1" fmla="val -153178"/>
                <a:gd name="adj2" fmla="val 136599"/>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smtClean="0">
                  <a:latin typeface="+mj-lt"/>
                </a:rPr>
                <a:t>“What makes people happy“ example</a:t>
              </a:r>
              <a:endParaRPr lang="en-GB" sz="2400" dirty="0">
                <a:latin typeface="+mj-lt"/>
              </a:endParaRPr>
            </a:p>
          </p:txBody>
        </p:sp>
        <p:sp>
          <p:nvSpPr>
            <p:cNvPr id="6" name="Rounded Rectangular Callout 5"/>
            <p:cNvSpPr/>
            <p:nvPr/>
          </p:nvSpPr>
          <p:spPr>
            <a:xfrm>
              <a:off x="5884169" y="2565377"/>
              <a:ext cx="2376264" cy="1368152"/>
            </a:xfrm>
            <a:prstGeom prst="wedgeRoundRectCallout">
              <a:avLst>
                <a:gd name="adj1" fmla="val -161125"/>
                <a:gd name="adj2" fmla="val -50102"/>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smtClean="0">
                  <a:latin typeface="+mj-lt"/>
                </a:rPr>
                <a:t>“What makes people happy“ example</a:t>
              </a:r>
              <a:endParaRPr lang="en-GB" sz="2400" dirty="0">
                <a:latin typeface="+mj-lt"/>
              </a:endParaRPr>
            </a:p>
          </p:txBody>
        </p:sp>
      </p:grpSp>
      <p:sp>
        <p:nvSpPr>
          <p:cNvPr id="8" name="Rounded Rectangular Callout 7"/>
          <p:cNvSpPr/>
          <p:nvPr/>
        </p:nvSpPr>
        <p:spPr>
          <a:xfrm>
            <a:off x="5871593" y="4797152"/>
            <a:ext cx="2376264" cy="1368152"/>
          </a:xfrm>
          <a:prstGeom prst="wedgeRoundRectCallout">
            <a:avLst>
              <a:gd name="adj1" fmla="val -156524"/>
              <a:gd name="adj2" fmla="val -183772"/>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smtClean="0">
                <a:latin typeface="+mj-lt"/>
              </a:rPr>
              <a:t>Phone example</a:t>
            </a:r>
            <a:endParaRPr lang="en-GB" sz="2400" dirty="0">
              <a:latin typeface="+mj-lt"/>
            </a:endParaRPr>
          </a:p>
        </p:txBody>
      </p:sp>
    </p:spTree>
    <p:extLst>
      <p:ext uri="{BB962C8B-B14F-4D97-AF65-F5344CB8AC3E}">
        <p14:creationId xmlns:p14="http://schemas.microsoft.com/office/powerpoint/2010/main" val="303810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Features</a:t>
            </a:r>
            <a:endParaRPr lang="en-GB" dirty="0"/>
          </a:p>
        </p:txBody>
      </p:sp>
      <p:sp>
        <p:nvSpPr>
          <p:cNvPr id="3" name="Content Placeholder 2"/>
          <p:cNvSpPr>
            <a:spLocks noGrp="1"/>
          </p:cNvSpPr>
          <p:nvPr>
            <p:ph idx="1"/>
          </p:nvPr>
        </p:nvSpPr>
        <p:spPr/>
        <p:txBody>
          <a:bodyPr>
            <a:normAutofit fontScale="70000" lnSpcReduction="20000"/>
          </a:bodyPr>
          <a:lstStyle/>
          <a:p>
            <a:r>
              <a:rPr lang="de-DE" dirty="0" smtClean="0"/>
              <a:t>Features:</a:t>
            </a:r>
          </a:p>
          <a:p>
            <a:pPr lvl="1"/>
            <a:r>
              <a:rPr lang="de-DE" dirty="0"/>
              <a:t>w</a:t>
            </a:r>
            <a:r>
              <a:rPr lang="de-DE" dirty="0" smtClean="0"/>
              <a:t>ords (bag-of-words)</a:t>
            </a:r>
          </a:p>
          <a:p>
            <a:pPr lvl="1"/>
            <a:r>
              <a:rPr lang="de-DE" dirty="0"/>
              <a:t>n</a:t>
            </a:r>
            <a:r>
              <a:rPr lang="de-DE" dirty="0" smtClean="0"/>
              <a:t>-grams</a:t>
            </a:r>
          </a:p>
          <a:p>
            <a:pPr lvl="1"/>
            <a:r>
              <a:rPr lang="de-DE" dirty="0"/>
              <a:t>p</a:t>
            </a:r>
            <a:r>
              <a:rPr lang="de-DE" dirty="0" smtClean="0"/>
              <a:t>arts-of-speech (e.g. Adjectives and adjective-adverb combinations)</a:t>
            </a:r>
          </a:p>
          <a:p>
            <a:pPr lvl="1"/>
            <a:r>
              <a:rPr lang="de-DE" dirty="0"/>
              <a:t>o</a:t>
            </a:r>
            <a:r>
              <a:rPr lang="de-DE" dirty="0" smtClean="0"/>
              <a:t>pinion words (lexicon-based: dictionary or corpus)</a:t>
            </a:r>
          </a:p>
          <a:p>
            <a:pPr lvl="1"/>
            <a:r>
              <a:rPr lang="de-DE" dirty="0"/>
              <a:t>v</a:t>
            </a:r>
            <a:r>
              <a:rPr lang="de-DE" dirty="0" smtClean="0"/>
              <a:t>alence intensifiers and shifters (for negation); modal verbs; ...</a:t>
            </a:r>
          </a:p>
          <a:p>
            <a:pPr lvl="1"/>
            <a:r>
              <a:rPr lang="de-DE" dirty="0"/>
              <a:t>s</a:t>
            </a:r>
            <a:r>
              <a:rPr lang="de-DE" dirty="0" smtClean="0"/>
              <a:t>yntactic dependency</a:t>
            </a:r>
          </a:p>
          <a:p>
            <a:r>
              <a:rPr lang="de-DE" dirty="0" smtClean="0"/>
              <a:t>Feature selection based on</a:t>
            </a:r>
          </a:p>
          <a:p>
            <a:pPr lvl="1"/>
            <a:r>
              <a:rPr lang="de-DE" dirty="0" smtClean="0"/>
              <a:t>frequency</a:t>
            </a:r>
            <a:endParaRPr lang="de-DE" dirty="0"/>
          </a:p>
          <a:p>
            <a:pPr lvl="1"/>
            <a:r>
              <a:rPr lang="de-DE" dirty="0" smtClean="0"/>
              <a:t>information gain</a:t>
            </a:r>
          </a:p>
          <a:p>
            <a:pPr lvl="1"/>
            <a:r>
              <a:rPr lang="de-DE" dirty="0"/>
              <a:t>o</a:t>
            </a:r>
            <a:r>
              <a:rPr lang="de-DE" dirty="0" smtClean="0"/>
              <a:t>dds ratio (for binary-class models)</a:t>
            </a:r>
          </a:p>
          <a:p>
            <a:pPr lvl="1"/>
            <a:r>
              <a:rPr lang="de-DE" dirty="0" smtClean="0"/>
              <a:t>mutual information</a:t>
            </a:r>
          </a:p>
          <a:p>
            <a:r>
              <a:rPr lang="de-DE" dirty="0" smtClean="0"/>
              <a:t>Feature weighting</a:t>
            </a:r>
          </a:p>
          <a:p>
            <a:pPr lvl="1"/>
            <a:r>
              <a:rPr lang="de-DE" dirty="0"/>
              <a:t>t</a:t>
            </a:r>
            <a:r>
              <a:rPr lang="de-DE" dirty="0" smtClean="0"/>
              <a:t>erm presence or term frequency</a:t>
            </a:r>
          </a:p>
          <a:p>
            <a:pPr lvl="1"/>
            <a:r>
              <a:rPr lang="de-DE" dirty="0"/>
              <a:t>i</a:t>
            </a:r>
            <a:r>
              <a:rPr lang="de-DE" dirty="0" smtClean="0"/>
              <a:t>nverse document frequency (</a:t>
            </a:r>
            <a:r>
              <a:rPr lang="de-DE" dirty="0" smtClean="0">
                <a:sym typeface="Wingdings" panose="05000000000000000000" pitchFamily="2" charset="2"/>
              </a:rPr>
              <a:t> TF.IDF)</a:t>
            </a:r>
          </a:p>
          <a:p>
            <a:pPr lvl="1"/>
            <a:r>
              <a:rPr lang="de-DE" dirty="0">
                <a:sym typeface="Wingdings" panose="05000000000000000000" pitchFamily="2" charset="2"/>
              </a:rPr>
              <a:t>t</a:t>
            </a:r>
            <a:r>
              <a:rPr lang="de-DE" dirty="0" smtClean="0">
                <a:sym typeface="Wingdings" panose="05000000000000000000" pitchFamily="2" charset="2"/>
              </a:rPr>
              <a:t>erm position : e.g. </a:t>
            </a:r>
            <a:r>
              <a:rPr lang="de-DE" dirty="0">
                <a:sym typeface="Wingdings" panose="05000000000000000000" pitchFamily="2" charset="2"/>
              </a:rPr>
              <a:t>t</a:t>
            </a:r>
            <a:r>
              <a:rPr lang="de-DE" dirty="0" smtClean="0">
                <a:sym typeface="Wingdings" panose="05000000000000000000" pitchFamily="2" charset="2"/>
              </a:rPr>
              <a:t>itle, first and last sentence(s)</a:t>
            </a:r>
            <a:endParaRPr lang="en-GB" dirty="0"/>
          </a:p>
        </p:txBody>
      </p:sp>
    </p:spTree>
    <p:extLst>
      <p:ext uri="{BB962C8B-B14F-4D97-AF65-F5344CB8AC3E}">
        <p14:creationId xmlns:p14="http://schemas.microsoft.com/office/powerpoint/2010/main" val="50843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7544" y="4365104"/>
            <a:ext cx="77768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2312" y="980728"/>
            <a:ext cx="8098160" cy="5472608"/>
          </a:xfrm>
        </p:spPr>
        <p:txBody>
          <a:bodyPr/>
          <a:lstStyle/>
          <a:p>
            <a:r>
              <a:rPr lang="de-DE" sz="3600" dirty="0" smtClean="0"/>
              <a:t>Motivation and overview</a:t>
            </a:r>
            <a:br>
              <a:rPr lang="de-DE" sz="3600" dirty="0" smtClean="0"/>
            </a:br>
            <a:r>
              <a:rPr lang="de-DE" sz="3600" dirty="0" smtClean="0"/>
              <a:t>Major dimensions: Units of analysis, methods, features</a:t>
            </a:r>
            <a:br>
              <a:rPr lang="de-DE" sz="3600" dirty="0" smtClean="0"/>
            </a:br>
            <a:r>
              <a:rPr lang="en-GB" sz="3200" dirty="0" smtClean="0"/>
              <a:t>Issues in aspect-/sentence-oriented SA</a:t>
            </a:r>
            <a:r>
              <a:rPr lang="de-DE" sz="3600" dirty="0"/>
              <a:t/>
            </a:r>
            <a:br>
              <a:rPr lang="de-DE" sz="3600" dirty="0"/>
            </a:br>
            <a:r>
              <a:rPr lang="de-DE" sz="3600" dirty="0" smtClean="0"/>
              <a:t>Social media: the case of tweets</a:t>
            </a:r>
            <a:br>
              <a:rPr lang="de-DE" sz="3600" dirty="0" smtClean="0"/>
            </a:br>
            <a:r>
              <a:rPr lang="de-DE" sz="3600" dirty="0" smtClean="0"/>
              <a:t>Evaluation</a:t>
            </a:r>
            <a:br>
              <a:rPr lang="de-DE" sz="3600" dirty="0" smtClean="0"/>
            </a:br>
            <a:r>
              <a:rPr lang="de-DE" sz="2600" dirty="0" smtClean="0"/>
              <a:t>Some challenges and current research directions</a:t>
            </a:r>
            <a:endParaRPr lang="en-GB" sz="2600" dirty="0"/>
          </a:p>
        </p:txBody>
      </p:sp>
    </p:spTree>
    <p:extLst>
      <p:ext uri="{BB962C8B-B14F-4D97-AF65-F5344CB8AC3E}">
        <p14:creationId xmlns:p14="http://schemas.microsoft.com/office/powerpoint/2010/main" val="16232262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Goals and non-goals</a:t>
            </a:r>
            <a:endParaRPr lang="en-GB" dirty="0"/>
          </a:p>
        </p:txBody>
      </p:sp>
      <p:sp>
        <p:nvSpPr>
          <p:cNvPr id="3" name="Content Placeholder 2"/>
          <p:cNvSpPr>
            <a:spLocks noGrp="1"/>
          </p:cNvSpPr>
          <p:nvPr>
            <p:ph idx="1"/>
          </p:nvPr>
        </p:nvSpPr>
        <p:spPr/>
        <p:txBody>
          <a:bodyPr>
            <a:normAutofit fontScale="70000" lnSpcReduction="20000"/>
          </a:bodyPr>
          <a:lstStyle/>
          <a:p>
            <a:r>
              <a:rPr lang="de-DE" dirty="0" smtClean="0"/>
              <a:t>Goals </a:t>
            </a:r>
          </a:p>
          <a:p>
            <a:pPr lvl="1"/>
            <a:r>
              <a:rPr lang="de-DE" dirty="0" smtClean="0"/>
              <a:t>Understand the basic ideas of sentiment analysis</a:t>
            </a:r>
          </a:p>
          <a:p>
            <a:pPr lvl="1"/>
            <a:r>
              <a:rPr lang="de-DE" dirty="0" smtClean="0"/>
              <a:t>Understand how computer-scientist text miners approach “sentiment“ and “opinion“</a:t>
            </a:r>
          </a:p>
          <a:p>
            <a:pPr lvl="1"/>
            <a:r>
              <a:rPr lang="de-DE" dirty="0" smtClean="0"/>
              <a:t>Time permitting: Learn how different disciplines view these two concepts</a:t>
            </a:r>
          </a:p>
          <a:p>
            <a:pPr lvl="1"/>
            <a:r>
              <a:rPr lang="de-DE" dirty="0" smtClean="0"/>
              <a:t>Learn about some pitfalls and encourage a critical view</a:t>
            </a:r>
          </a:p>
          <a:p>
            <a:pPr lvl="1"/>
            <a:r>
              <a:rPr lang="de-DE" dirty="0" smtClean="0"/>
              <a:t>Get your hands on some tools and real data</a:t>
            </a:r>
          </a:p>
          <a:p>
            <a:pPr lvl="2"/>
            <a:r>
              <a:rPr lang="de-DE" dirty="0" smtClean="0"/>
              <a:t>Since this field is more involved than basic text mining, we will remain at a high level</a:t>
            </a:r>
          </a:p>
          <a:p>
            <a:pPr lvl="1"/>
            <a:r>
              <a:rPr lang="de-DE" dirty="0" smtClean="0"/>
              <a:t>Have pointers for inquiring and going further</a:t>
            </a:r>
          </a:p>
          <a:p>
            <a:r>
              <a:rPr lang="de-DE" dirty="0" smtClean="0"/>
              <a:t>Non-goals (selection)</a:t>
            </a:r>
          </a:p>
          <a:p>
            <a:pPr lvl="1"/>
            <a:r>
              <a:rPr lang="de-DE" dirty="0" smtClean="0"/>
              <a:t>the </a:t>
            </a:r>
            <a:r>
              <a:rPr lang="de-DE" dirty="0" smtClean="0"/>
              <a:t>statistical </a:t>
            </a:r>
            <a:r>
              <a:rPr lang="de-DE" dirty="0"/>
              <a:t>background of methods</a:t>
            </a:r>
          </a:p>
          <a:p>
            <a:pPr lvl="1"/>
            <a:r>
              <a:rPr lang="de-DE" dirty="0" smtClean="0"/>
              <a:t>A comprehensive overview </a:t>
            </a:r>
            <a:r>
              <a:rPr lang="de-DE" dirty="0" smtClean="0"/>
              <a:t>of the state-of-the-art of </a:t>
            </a:r>
            <a:r>
              <a:rPr lang="de-DE" dirty="0"/>
              <a:t>sentiment analysis </a:t>
            </a:r>
            <a:r>
              <a:rPr lang="de-DE" dirty="0" smtClean="0"/>
              <a:t>methods</a:t>
            </a:r>
          </a:p>
          <a:p>
            <a:pPr lvl="2"/>
            <a:r>
              <a:rPr lang="de-DE" dirty="0" smtClean="0"/>
              <a:t>(See the surveys in the references for this)</a:t>
            </a:r>
            <a:endParaRPr lang="de-DE" dirty="0" smtClean="0"/>
          </a:p>
          <a:p>
            <a:pPr lvl="1"/>
            <a:r>
              <a:rPr lang="de-DE" dirty="0" smtClean="0"/>
              <a:t>A comprehensive overview </a:t>
            </a:r>
            <a:r>
              <a:rPr lang="de-DE" dirty="0" smtClean="0"/>
              <a:t>of </a:t>
            </a:r>
            <a:r>
              <a:rPr lang="de-DE" dirty="0"/>
              <a:t>the state-of-the-art of sentiment analysis applications </a:t>
            </a:r>
            <a:r>
              <a:rPr lang="de-DE" dirty="0" smtClean="0"/>
              <a:t>in the digital humanities or social or behavioural </a:t>
            </a:r>
            <a:r>
              <a:rPr lang="de-DE" dirty="0" smtClean="0"/>
              <a:t>sciences</a:t>
            </a:r>
          </a:p>
          <a:p>
            <a:pPr lvl="1"/>
            <a:endParaRPr lang="de-DE" dirty="0" smtClean="0"/>
          </a:p>
          <a:p>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2</a:t>
            </a:fld>
            <a:endParaRPr lang="en-US" dirty="0"/>
          </a:p>
        </p:txBody>
      </p:sp>
    </p:spTree>
    <p:extLst>
      <p:ext uri="{BB962C8B-B14F-4D97-AF65-F5344CB8AC3E}">
        <p14:creationId xmlns:p14="http://schemas.microsoft.com/office/powerpoint/2010/main" val="39167641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smtClean="0"/>
              <a:t>Objects, aspects, opinions (1)</a:t>
            </a:r>
            <a:endParaRPr lang="en-GB" dirty="0"/>
          </a:p>
        </p:txBody>
      </p:sp>
      <p:sp>
        <p:nvSpPr>
          <p:cNvPr id="3" name="Content Placeholder 2"/>
          <p:cNvSpPr>
            <a:spLocks noGrp="1"/>
          </p:cNvSpPr>
          <p:nvPr>
            <p:ph idx="1"/>
          </p:nvPr>
        </p:nvSpPr>
        <p:spPr>
          <a:xfrm>
            <a:off x="457200" y="1844824"/>
            <a:ext cx="3610744" cy="4608512"/>
          </a:xfrm>
        </p:spPr>
        <p:txBody>
          <a:bodyPr>
            <a:normAutofit fontScale="70000" lnSpcReduction="20000"/>
          </a:bodyPr>
          <a:lstStyle/>
          <a:p>
            <a:pPr marL="109728" indent="0">
              <a:buNone/>
            </a:pPr>
            <a:r>
              <a:rPr lang="de-DE" dirty="0" smtClean="0"/>
              <a:t>Yesterday, I bought a </a:t>
            </a:r>
            <a:r>
              <a:rPr lang="de-DE" sz="3400" b="1" dirty="0" smtClean="0">
                <a:solidFill>
                  <a:srgbClr val="FF0000"/>
                </a:solidFill>
              </a:rPr>
              <a:t>Nokia phone</a:t>
            </a:r>
            <a:r>
              <a:rPr lang="de-DE" dirty="0" smtClean="0"/>
              <a:t> and my girlfriend bought a </a:t>
            </a:r>
            <a:r>
              <a:rPr lang="de-DE" sz="3400" b="1" dirty="0" smtClean="0">
                <a:solidFill>
                  <a:srgbClr val="FF0000"/>
                </a:solidFill>
              </a:rPr>
              <a:t>moto phone</a:t>
            </a:r>
            <a:r>
              <a:rPr lang="de-DE" dirty="0" smtClean="0"/>
              <a:t>. We called each other when we got home. The voice on my phone was not clear. The camera was good. My girlfriend said the sound of her phone was clear. I wanted a phone with good voice quality. So I was satisfied and returned the phone to </a:t>
            </a:r>
            <a:r>
              <a:rPr lang="de-DE" dirty="0" smtClean="0">
                <a:solidFill>
                  <a:srgbClr val="FF0000"/>
                </a:solidFill>
              </a:rPr>
              <a:t>BestBuy</a:t>
            </a:r>
            <a:r>
              <a:rPr lang="de-DE" dirty="0" smtClean="0"/>
              <a:t> yesterday. </a:t>
            </a:r>
          </a:p>
          <a:p>
            <a:pPr marL="109728" indent="0">
              <a:buNone/>
            </a:pPr>
            <a:endParaRPr lang="de-DE" dirty="0" smtClean="0"/>
          </a:p>
          <a:p>
            <a:pPr marL="109728" indent="0">
              <a:buNone/>
            </a:pPr>
            <a:r>
              <a:rPr lang="de-DE" dirty="0" smtClean="0">
                <a:solidFill>
                  <a:schemeClr val="bg1"/>
                </a:solidFill>
              </a:rPr>
              <a:t>Small phone – small battery life.</a:t>
            </a:r>
            <a:endParaRPr lang="en-GB" dirty="0">
              <a:solidFill>
                <a:schemeClr val="bg1"/>
              </a:solidFill>
            </a:endParaRPr>
          </a:p>
        </p:txBody>
      </p:sp>
      <p:sp>
        <p:nvSpPr>
          <p:cNvPr id="5" name="Content Placeholder 2"/>
          <p:cNvSpPr txBox="1">
            <a:spLocks/>
          </p:cNvSpPr>
          <p:nvPr/>
        </p:nvSpPr>
        <p:spPr>
          <a:xfrm>
            <a:off x="4211960" y="1997224"/>
            <a:ext cx="4474840" cy="46085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j-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j-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j-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j-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j-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de-DE" dirty="0" smtClean="0">
                <a:solidFill>
                  <a:srgbClr val="FF0000"/>
                </a:solidFill>
              </a:rPr>
              <a:t>Object identification</a:t>
            </a:r>
          </a:p>
        </p:txBody>
      </p:sp>
    </p:spTree>
    <p:extLst>
      <p:ext uri="{BB962C8B-B14F-4D97-AF65-F5344CB8AC3E}">
        <p14:creationId xmlns:p14="http://schemas.microsoft.com/office/powerpoint/2010/main" val="40353206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a:t>Objects, aspects, opinions </a:t>
            </a:r>
            <a:r>
              <a:rPr lang="de-DE" dirty="0" smtClean="0"/>
              <a:t>(2)</a:t>
            </a:r>
            <a:endParaRPr lang="en-GB" dirty="0"/>
          </a:p>
        </p:txBody>
      </p:sp>
      <p:sp>
        <p:nvSpPr>
          <p:cNvPr id="3" name="Content Placeholder 2"/>
          <p:cNvSpPr>
            <a:spLocks noGrp="1"/>
          </p:cNvSpPr>
          <p:nvPr>
            <p:ph idx="1"/>
          </p:nvPr>
        </p:nvSpPr>
        <p:spPr>
          <a:xfrm>
            <a:off x="457200" y="1844824"/>
            <a:ext cx="3610744" cy="4608512"/>
          </a:xfrm>
        </p:spPr>
        <p:txBody>
          <a:bodyPr>
            <a:normAutofit fontScale="70000" lnSpcReduction="20000"/>
          </a:bodyPr>
          <a:lstStyle/>
          <a:p>
            <a:pPr marL="109728" indent="0">
              <a:buNone/>
            </a:pPr>
            <a:r>
              <a:rPr lang="de-DE" dirty="0" smtClean="0"/>
              <a:t>Yesterday, I bought a </a:t>
            </a:r>
            <a:r>
              <a:rPr lang="de-DE" sz="3400" b="1" dirty="0" smtClean="0">
                <a:solidFill>
                  <a:srgbClr val="FF0000"/>
                </a:solidFill>
              </a:rPr>
              <a:t>Nokia phone</a:t>
            </a:r>
            <a:r>
              <a:rPr lang="de-DE" dirty="0" smtClean="0"/>
              <a:t> and my girlfriend bought a </a:t>
            </a:r>
            <a:r>
              <a:rPr lang="de-DE" sz="3400" b="1" dirty="0" smtClean="0">
                <a:solidFill>
                  <a:srgbClr val="FF0000"/>
                </a:solidFill>
              </a:rPr>
              <a:t>moto phone</a:t>
            </a:r>
            <a:r>
              <a:rPr lang="de-DE" dirty="0" smtClean="0"/>
              <a:t>. We called each other when we got home. The </a:t>
            </a:r>
            <a:r>
              <a:rPr lang="de-DE" b="1" dirty="0" smtClean="0">
                <a:solidFill>
                  <a:srgbClr val="0070C0"/>
                </a:solidFill>
              </a:rPr>
              <a:t>voice</a:t>
            </a:r>
            <a:r>
              <a:rPr lang="de-DE" dirty="0" smtClean="0"/>
              <a:t> on my phone was not clear. The </a:t>
            </a:r>
            <a:r>
              <a:rPr lang="de-DE" b="1" dirty="0" smtClean="0">
                <a:solidFill>
                  <a:srgbClr val="0070C0"/>
                </a:solidFill>
              </a:rPr>
              <a:t>camera</a:t>
            </a:r>
            <a:r>
              <a:rPr lang="de-DE" dirty="0" smtClean="0"/>
              <a:t> was good. My girlfriend said the </a:t>
            </a:r>
            <a:r>
              <a:rPr lang="de-DE" b="1" dirty="0" smtClean="0">
                <a:solidFill>
                  <a:srgbClr val="0070C0"/>
                </a:solidFill>
              </a:rPr>
              <a:t>sound</a:t>
            </a:r>
            <a:r>
              <a:rPr lang="de-DE" dirty="0" smtClean="0"/>
              <a:t> of her phone was clear. I wanted a phone with good </a:t>
            </a:r>
            <a:r>
              <a:rPr lang="de-DE" b="1" dirty="0" smtClean="0">
                <a:solidFill>
                  <a:srgbClr val="0070C0"/>
                </a:solidFill>
              </a:rPr>
              <a:t>voice</a:t>
            </a:r>
            <a:r>
              <a:rPr lang="de-DE" dirty="0" smtClean="0"/>
              <a:t> quality. So I was satisfied and returned the phone to BestBuy yesterday. </a:t>
            </a:r>
          </a:p>
          <a:p>
            <a:pPr marL="109728" indent="0">
              <a:buNone/>
            </a:pPr>
            <a:endParaRPr lang="de-DE" dirty="0" smtClean="0"/>
          </a:p>
          <a:p>
            <a:pPr marL="109728" indent="0">
              <a:buNone/>
            </a:pPr>
            <a:r>
              <a:rPr lang="de-DE" dirty="0" smtClean="0">
                <a:solidFill>
                  <a:schemeClr val="bg1"/>
                </a:solidFill>
              </a:rPr>
              <a:t>Small phone – small battery life.</a:t>
            </a:r>
            <a:endParaRPr lang="en-GB" dirty="0">
              <a:solidFill>
                <a:schemeClr val="bg1"/>
              </a:solidFill>
            </a:endParaRPr>
          </a:p>
        </p:txBody>
      </p:sp>
      <p:sp>
        <p:nvSpPr>
          <p:cNvPr id="5" name="Content Placeholder 2"/>
          <p:cNvSpPr txBox="1">
            <a:spLocks/>
          </p:cNvSpPr>
          <p:nvPr/>
        </p:nvSpPr>
        <p:spPr>
          <a:xfrm>
            <a:off x="4211960" y="1997224"/>
            <a:ext cx="4474840" cy="46085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j-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j-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j-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j-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j-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de-DE" dirty="0" smtClean="0">
                <a:solidFill>
                  <a:srgbClr val="FF0000"/>
                </a:solidFill>
              </a:rPr>
              <a:t>Object identification</a:t>
            </a:r>
          </a:p>
          <a:p>
            <a:r>
              <a:rPr lang="de-DE" dirty="0" smtClean="0">
                <a:solidFill>
                  <a:srgbClr val="0070C0"/>
                </a:solidFill>
              </a:rPr>
              <a:t>Aspect extraction</a:t>
            </a:r>
          </a:p>
        </p:txBody>
      </p:sp>
    </p:spTree>
    <p:extLst>
      <p:ext uri="{BB962C8B-B14F-4D97-AF65-F5344CB8AC3E}">
        <p14:creationId xmlns:p14="http://schemas.microsoft.com/office/powerpoint/2010/main" val="2209180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Find only the aspects belonging to the high-level object</a:t>
            </a:r>
            <a:endParaRPr lang="en-GB" dirty="0"/>
          </a:p>
        </p:txBody>
      </p:sp>
      <p:sp>
        <p:nvSpPr>
          <p:cNvPr id="3" name="Content Placeholder 2"/>
          <p:cNvSpPr>
            <a:spLocks noGrp="1"/>
          </p:cNvSpPr>
          <p:nvPr>
            <p:ph idx="1"/>
          </p:nvPr>
        </p:nvSpPr>
        <p:spPr/>
        <p:txBody>
          <a:bodyPr>
            <a:normAutofit/>
          </a:bodyPr>
          <a:lstStyle/>
          <a:p>
            <a:r>
              <a:rPr lang="de-DE" dirty="0" smtClean="0"/>
              <a:t>Basic idea: POS and co-occurrence</a:t>
            </a:r>
          </a:p>
          <a:p>
            <a:pPr lvl="1"/>
            <a:r>
              <a:rPr lang="de-DE" dirty="0" smtClean="0"/>
              <a:t>find frequent nouns / noun phrases </a:t>
            </a:r>
          </a:p>
          <a:p>
            <a:pPr lvl="1"/>
            <a:r>
              <a:rPr lang="de-DE" dirty="0" smtClean="0"/>
              <a:t>find the opinion words associated with them (from a dictionary: e.g. </a:t>
            </a:r>
            <a:r>
              <a:rPr lang="de-DE" dirty="0"/>
              <a:t>f</a:t>
            </a:r>
            <a:r>
              <a:rPr lang="de-DE" dirty="0" smtClean="0"/>
              <a:t>or positive </a:t>
            </a:r>
            <a:r>
              <a:rPr lang="de-DE" i="1" dirty="0" smtClean="0"/>
              <a:t>good</a:t>
            </a:r>
            <a:r>
              <a:rPr lang="de-DE" dirty="0" smtClean="0"/>
              <a:t>, </a:t>
            </a:r>
            <a:r>
              <a:rPr lang="de-DE" i="1" dirty="0" smtClean="0"/>
              <a:t>clear</a:t>
            </a:r>
            <a:r>
              <a:rPr lang="de-DE" dirty="0" smtClean="0"/>
              <a:t>, </a:t>
            </a:r>
            <a:r>
              <a:rPr lang="de-DE" i="1" dirty="0" smtClean="0"/>
              <a:t>amazing</a:t>
            </a:r>
            <a:r>
              <a:rPr lang="de-DE" dirty="0" smtClean="0"/>
              <a:t>)</a:t>
            </a:r>
          </a:p>
          <a:p>
            <a:pPr lvl="1"/>
            <a:r>
              <a:rPr lang="de-DE" dirty="0" smtClean="0"/>
              <a:t>Find infrequent nouns co-occurring with these opinion words</a:t>
            </a:r>
          </a:p>
          <a:p>
            <a:pPr lvl="1"/>
            <a:r>
              <a:rPr lang="de-DE" dirty="0" smtClean="0"/>
              <a:t>BUT: may find opinions on aspects of other things </a:t>
            </a:r>
          </a:p>
          <a:p>
            <a:r>
              <a:rPr lang="de-DE" dirty="0" smtClean="0"/>
              <a:t>Improvements on the basic method exist</a:t>
            </a:r>
          </a:p>
          <a:p>
            <a:pPr marL="411480" lvl="1" indent="0">
              <a:buNone/>
            </a:pPr>
            <a:endParaRPr lang="de-DE" dirty="0" smtClean="0"/>
          </a:p>
        </p:txBody>
      </p:sp>
    </p:spTree>
    <p:extLst>
      <p:ext uri="{BB962C8B-B14F-4D97-AF65-F5344CB8AC3E}">
        <p14:creationId xmlns:p14="http://schemas.microsoft.com/office/powerpoint/2010/main" val="404154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a:t>Objects, aspects, opinions </a:t>
            </a:r>
            <a:r>
              <a:rPr lang="de-DE" dirty="0" smtClean="0"/>
              <a:t>(3)</a:t>
            </a:r>
            <a:endParaRPr lang="en-GB" dirty="0"/>
          </a:p>
        </p:txBody>
      </p:sp>
      <p:sp>
        <p:nvSpPr>
          <p:cNvPr id="3" name="Content Placeholder 2"/>
          <p:cNvSpPr>
            <a:spLocks noGrp="1"/>
          </p:cNvSpPr>
          <p:nvPr>
            <p:ph idx="1"/>
          </p:nvPr>
        </p:nvSpPr>
        <p:spPr>
          <a:xfrm>
            <a:off x="457200" y="1844824"/>
            <a:ext cx="3610744" cy="4608512"/>
          </a:xfrm>
        </p:spPr>
        <p:txBody>
          <a:bodyPr>
            <a:normAutofit fontScale="70000" lnSpcReduction="20000"/>
          </a:bodyPr>
          <a:lstStyle/>
          <a:p>
            <a:pPr marL="109728" indent="0">
              <a:buNone/>
            </a:pPr>
            <a:r>
              <a:rPr lang="de-DE" dirty="0" smtClean="0"/>
              <a:t>Yesterday, I bought a </a:t>
            </a:r>
            <a:r>
              <a:rPr lang="de-DE" sz="2900" b="1" dirty="0" smtClean="0"/>
              <a:t>Nokia phone</a:t>
            </a:r>
            <a:r>
              <a:rPr lang="de-DE" sz="2900" dirty="0" smtClean="0"/>
              <a:t> and my girlfriend bought a </a:t>
            </a:r>
            <a:r>
              <a:rPr lang="de-DE" sz="2900" b="1" dirty="0" smtClean="0"/>
              <a:t>moto phone</a:t>
            </a:r>
            <a:r>
              <a:rPr lang="de-DE" sz="2900" dirty="0" smtClean="0"/>
              <a:t>. </a:t>
            </a:r>
            <a:r>
              <a:rPr lang="de-DE" dirty="0" smtClean="0"/>
              <a:t>We called each other when we got home. The </a:t>
            </a:r>
            <a:r>
              <a:rPr lang="de-DE" b="1" dirty="0" smtClean="0">
                <a:solidFill>
                  <a:srgbClr val="0070C0"/>
                </a:solidFill>
              </a:rPr>
              <a:t>voice</a:t>
            </a:r>
            <a:r>
              <a:rPr lang="de-DE" dirty="0" smtClean="0"/>
              <a:t> on my phone was not clear. The camera was good. My girlfriend said the </a:t>
            </a:r>
            <a:r>
              <a:rPr lang="de-DE" b="1" dirty="0" smtClean="0">
                <a:solidFill>
                  <a:srgbClr val="0070C0"/>
                </a:solidFill>
              </a:rPr>
              <a:t>sound</a:t>
            </a:r>
            <a:r>
              <a:rPr lang="de-DE" dirty="0" smtClean="0"/>
              <a:t> of her phone was clear. I wanted a phone with good </a:t>
            </a:r>
            <a:r>
              <a:rPr lang="de-DE" b="1" dirty="0" smtClean="0">
                <a:solidFill>
                  <a:srgbClr val="0070C0"/>
                </a:solidFill>
              </a:rPr>
              <a:t>voice</a:t>
            </a:r>
            <a:r>
              <a:rPr lang="de-DE" dirty="0" smtClean="0"/>
              <a:t> quality. So I was satisfied and returned the phone to BestBuy yesterday. </a:t>
            </a:r>
          </a:p>
          <a:p>
            <a:pPr marL="109728" indent="0">
              <a:buNone/>
            </a:pPr>
            <a:endParaRPr lang="de-DE" dirty="0" smtClean="0"/>
          </a:p>
          <a:p>
            <a:pPr marL="109728" indent="0">
              <a:buNone/>
            </a:pPr>
            <a:r>
              <a:rPr lang="de-DE" dirty="0" smtClean="0">
                <a:solidFill>
                  <a:schemeClr val="bg1"/>
                </a:solidFill>
              </a:rPr>
              <a:t>Small phone – small battery life.</a:t>
            </a:r>
            <a:endParaRPr lang="en-GB" dirty="0">
              <a:solidFill>
                <a:schemeClr val="bg1"/>
              </a:solidFill>
            </a:endParaRPr>
          </a:p>
        </p:txBody>
      </p:sp>
      <p:sp>
        <p:nvSpPr>
          <p:cNvPr id="5" name="Content Placeholder 2"/>
          <p:cNvSpPr txBox="1">
            <a:spLocks/>
          </p:cNvSpPr>
          <p:nvPr/>
        </p:nvSpPr>
        <p:spPr>
          <a:xfrm>
            <a:off x="4211960" y="1997224"/>
            <a:ext cx="4474840" cy="46085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j-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j-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j-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j-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j-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de-DE" dirty="0" smtClean="0"/>
              <a:t>Object identification</a:t>
            </a:r>
          </a:p>
          <a:p>
            <a:r>
              <a:rPr lang="de-DE" dirty="0" smtClean="0">
                <a:solidFill>
                  <a:srgbClr val="0070C0"/>
                </a:solidFill>
              </a:rPr>
              <a:t>Aspect extraction</a:t>
            </a:r>
          </a:p>
          <a:p>
            <a:r>
              <a:rPr lang="de-DE" dirty="0" smtClean="0">
                <a:solidFill>
                  <a:srgbClr val="00B0F0"/>
                </a:solidFill>
              </a:rPr>
              <a:t>Grouping synonyms</a:t>
            </a:r>
          </a:p>
        </p:txBody>
      </p:sp>
    </p:spTree>
    <p:extLst>
      <p:ext uri="{BB962C8B-B14F-4D97-AF65-F5344CB8AC3E}">
        <p14:creationId xmlns:p14="http://schemas.microsoft.com/office/powerpoint/2010/main" val="6280169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Grouping synonyms</a:t>
            </a:r>
            <a:endParaRPr lang="en-GB" dirty="0"/>
          </a:p>
        </p:txBody>
      </p:sp>
      <p:sp>
        <p:nvSpPr>
          <p:cNvPr id="3" name="Content Placeholder 2"/>
          <p:cNvSpPr>
            <a:spLocks noGrp="1"/>
          </p:cNvSpPr>
          <p:nvPr>
            <p:ph idx="1"/>
          </p:nvPr>
        </p:nvSpPr>
        <p:spPr>
          <a:xfrm>
            <a:off x="457200" y="1844824"/>
            <a:ext cx="8229600" cy="4824536"/>
          </a:xfrm>
        </p:spPr>
        <p:txBody>
          <a:bodyPr>
            <a:normAutofit fontScale="77500" lnSpcReduction="20000"/>
          </a:bodyPr>
          <a:lstStyle/>
          <a:p>
            <a:r>
              <a:rPr lang="de-DE" dirty="0" smtClean="0"/>
              <a:t>General-purpose lexical resources provide synonym links</a:t>
            </a:r>
          </a:p>
          <a:p>
            <a:r>
              <a:rPr lang="de-DE" dirty="0" smtClean="0"/>
              <a:t>E.g. Wordnet</a:t>
            </a:r>
          </a:p>
          <a:p>
            <a:endParaRPr lang="de-DE" dirty="0" smtClean="0"/>
          </a:p>
          <a:p>
            <a:endParaRPr lang="de-DE" dirty="0" smtClean="0"/>
          </a:p>
          <a:p>
            <a:endParaRPr lang="de-DE" dirty="0"/>
          </a:p>
          <a:p>
            <a:endParaRPr lang="de-DE" dirty="0" smtClean="0"/>
          </a:p>
          <a:p>
            <a:r>
              <a:rPr lang="de-DE" dirty="0" smtClean="0"/>
              <a:t>But: domain-dependent:</a:t>
            </a:r>
          </a:p>
          <a:p>
            <a:pPr lvl="1"/>
            <a:r>
              <a:rPr lang="de-DE" dirty="0" smtClean="0"/>
              <a:t>Movie reviews: </a:t>
            </a:r>
            <a:r>
              <a:rPr lang="de-DE" i="1" dirty="0" smtClean="0"/>
              <a:t>movie</a:t>
            </a:r>
            <a:r>
              <a:rPr lang="de-DE" dirty="0" smtClean="0"/>
              <a:t> ~ </a:t>
            </a:r>
            <a:r>
              <a:rPr lang="de-DE" i="1" dirty="0" smtClean="0"/>
              <a:t>picture</a:t>
            </a:r>
          </a:p>
          <a:p>
            <a:pPr lvl="1"/>
            <a:r>
              <a:rPr lang="de-DE" dirty="0" smtClean="0"/>
              <a:t>Camera reviews: </a:t>
            </a:r>
            <a:r>
              <a:rPr lang="de-DE" i="1" dirty="0" smtClean="0"/>
              <a:t>movie</a:t>
            </a:r>
            <a:r>
              <a:rPr lang="de-DE" dirty="0" smtClean="0"/>
              <a:t> </a:t>
            </a:r>
            <a:r>
              <a:rPr lang="de-DE" dirty="0" smtClean="0">
                <a:sym typeface="Wingdings" panose="05000000000000000000" pitchFamily="2" charset="2"/>
              </a:rPr>
              <a:t> video; </a:t>
            </a:r>
            <a:r>
              <a:rPr lang="de-DE" i="1" dirty="0" smtClean="0">
                <a:sym typeface="Wingdings" panose="05000000000000000000" pitchFamily="2" charset="2"/>
              </a:rPr>
              <a:t>picture</a:t>
            </a:r>
            <a:r>
              <a:rPr lang="de-DE" dirty="0" smtClean="0">
                <a:sym typeface="Wingdings" panose="05000000000000000000" pitchFamily="2" charset="2"/>
              </a:rPr>
              <a:t>  photos</a:t>
            </a:r>
            <a:endParaRPr lang="en-GB" dirty="0" smtClean="0"/>
          </a:p>
          <a:p>
            <a:endParaRPr lang="en-GB" dirty="0" smtClean="0"/>
          </a:p>
          <a:p>
            <a:r>
              <a:rPr lang="en-GB" dirty="0" err="1" smtClean="0"/>
              <a:t>Carenini</a:t>
            </a:r>
            <a:r>
              <a:rPr lang="en-GB" dirty="0" smtClean="0"/>
              <a:t> </a:t>
            </a:r>
            <a:r>
              <a:rPr lang="en-GB" dirty="0"/>
              <a:t>et al </a:t>
            </a:r>
            <a:r>
              <a:rPr lang="en-GB" dirty="0" smtClean="0"/>
              <a:t>(2005): extend dictionary using the corpus</a:t>
            </a:r>
            <a:endParaRPr lang="en-GB" dirty="0"/>
          </a:p>
          <a:p>
            <a:pPr lvl="1"/>
            <a:r>
              <a:rPr lang="en-GB" dirty="0"/>
              <a:t>Input: taxonomy of aspects for a domain </a:t>
            </a:r>
          </a:p>
          <a:p>
            <a:pPr lvl="1"/>
            <a:r>
              <a:rPr lang="en-GB" dirty="0" smtClean="0"/>
              <a:t>similarity </a:t>
            </a:r>
            <a:r>
              <a:rPr lang="en-GB" dirty="0"/>
              <a:t>metrics </a:t>
            </a:r>
            <a:r>
              <a:rPr lang="en-GB" dirty="0" smtClean="0"/>
              <a:t>defined </a:t>
            </a:r>
            <a:r>
              <a:rPr lang="en-GB" dirty="0"/>
              <a:t>using string similarity, synonyms and </a:t>
            </a:r>
            <a:r>
              <a:rPr lang="en-GB" dirty="0" smtClean="0"/>
              <a:t>distances measured </a:t>
            </a:r>
            <a:r>
              <a:rPr lang="en-GB" dirty="0"/>
              <a:t>using </a:t>
            </a:r>
            <a:r>
              <a:rPr lang="en-GB" dirty="0" err="1" smtClean="0"/>
              <a:t>WordNet</a:t>
            </a:r>
            <a:r>
              <a:rPr lang="en-GB" dirty="0" smtClean="0"/>
              <a:t> </a:t>
            </a:r>
          </a:p>
          <a:p>
            <a:pPr lvl="1"/>
            <a:r>
              <a:rPr lang="en-GB" dirty="0" smtClean="0"/>
              <a:t>merge </a:t>
            </a:r>
            <a:r>
              <a:rPr lang="en-GB" dirty="0"/>
              <a:t>each discovered </a:t>
            </a:r>
            <a:r>
              <a:rPr lang="en-GB" dirty="0" smtClean="0"/>
              <a:t>aspect expression </a:t>
            </a:r>
            <a:r>
              <a:rPr lang="en-GB" dirty="0"/>
              <a:t>to an aspect node in the taxonomy.</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3" y="2204864"/>
            <a:ext cx="6516215" cy="153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711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WordNet</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3" y="1916832"/>
            <a:ext cx="8292229" cy="4680520"/>
          </a:xfrm>
          <a:prstGeom prst="rect">
            <a:avLst/>
          </a:prstGeom>
        </p:spPr>
      </p:pic>
    </p:spTree>
    <p:extLst>
      <p:ext uri="{BB962C8B-B14F-4D97-AF65-F5344CB8AC3E}">
        <p14:creationId xmlns:p14="http://schemas.microsoft.com/office/powerpoint/2010/main" val="30367089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a:t>Objects, aspects, opinions </a:t>
            </a:r>
            <a:r>
              <a:rPr lang="de-DE" dirty="0" smtClean="0"/>
              <a:t>(4a)</a:t>
            </a:r>
            <a:endParaRPr lang="en-GB" dirty="0"/>
          </a:p>
        </p:txBody>
      </p:sp>
      <p:sp>
        <p:nvSpPr>
          <p:cNvPr id="3" name="Content Placeholder 2"/>
          <p:cNvSpPr>
            <a:spLocks noGrp="1"/>
          </p:cNvSpPr>
          <p:nvPr>
            <p:ph idx="1"/>
          </p:nvPr>
        </p:nvSpPr>
        <p:spPr>
          <a:xfrm>
            <a:off x="457200" y="1844824"/>
            <a:ext cx="3610744" cy="4608512"/>
          </a:xfrm>
        </p:spPr>
        <p:txBody>
          <a:bodyPr>
            <a:normAutofit fontScale="70000" lnSpcReduction="20000"/>
          </a:bodyPr>
          <a:lstStyle/>
          <a:p>
            <a:pPr marL="109728" indent="0">
              <a:buNone/>
            </a:pPr>
            <a:r>
              <a:rPr lang="de-DE" dirty="0" smtClean="0"/>
              <a:t>Yesterday, I bought a </a:t>
            </a:r>
            <a:r>
              <a:rPr lang="de-DE" sz="2900" dirty="0" smtClean="0"/>
              <a:t>Nokia phone and my girlfriend bought a moto phone. </a:t>
            </a:r>
            <a:r>
              <a:rPr lang="de-DE" dirty="0" smtClean="0"/>
              <a:t>We called each other when we got home. The </a:t>
            </a:r>
            <a:r>
              <a:rPr lang="de-DE" b="1" dirty="0" smtClean="0">
                <a:solidFill>
                  <a:srgbClr val="0070C0"/>
                </a:solidFill>
              </a:rPr>
              <a:t>voice</a:t>
            </a:r>
            <a:r>
              <a:rPr lang="de-DE" dirty="0" smtClean="0"/>
              <a:t> on my phone was </a:t>
            </a:r>
            <a:r>
              <a:rPr lang="de-DE" b="1" dirty="0" smtClean="0">
                <a:solidFill>
                  <a:srgbClr val="00B050"/>
                </a:solidFill>
              </a:rPr>
              <a:t>not clear</a:t>
            </a:r>
            <a:r>
              <a:rPr lang="de-DE" dirty="0" smtClean="0"/>
              <a:t>. The camera was </a:t>
            </a:r>
            <a:r>
              <a:rPr lang="de-DE" b="1" dirty="0" smtClean="0">
                <a:solidFill>
                  <a:srgbClr val="00B050"/>
                </a:solidFill>
              </a:rPr>
              <a:t>good</a:t>
            </a:r>
            <a:r>
              <a:rPr lang="de-DE" dirty="0" smtClean="0"/>
              <a:t>. My girlfriend said the </a:t>
            </a:r>
            <a:r>
              <a:rPr lang="de-DE" b="1" dirty="0" smtClean="0">
                <a:solidFill>
                  <a:srgbClr val="0070C0"/>
                </a:solidFill>
              </a:rPr>
              <a:t>sound</a:t>
            </a:r>
            <a:r>
              <a:rPr lang="de-DE" dirty="0" smtClean="0"/>
              <a:t> of her phone was </a:t>
            </a:r>
            <a:r>
              <a:rPr lang="de-DE" b="1" dirty="0" smtClean="0">
                <a:solidFill>
                  <a:srgbClr val="00B050"/>
                </a:solidFill>
              </a:rPr>
              <a:t>clear</a:t>
            </a:r>
            <a:r>
              <a:rPr lang="de-DE" dirty="0" smtClean="0"/>
              <a:t>. I wanted a phone with </a:t>
            </a:r>
            <a:r>
              <a:rPr lang="de-DE" b="1" dirty="0" smtClean="0">
                <a:solidFill>
                  <a:srgbClr val="00B050"/>
                </a:solidFill>
              </a:rPr>
              <a:t>good</a:t>
            </a:r>
            <a:r>
              <a:rPr lang="de-DE" dirty="0" smtClean="0"/>
              <a:t> </a:t>
            </a:r>
            <a:r>
              <a:rPr lang="de-DE" b="1" dirty="0" smtClean="0">
                <a:solidFill>
                  <a:srgbClr val="0070C0"/>
                </a:solidFill>
              </a:rPr>
              <a:t>voice</a:t>
            </a:r>
            <a:r>
              <a:rPr lang="de-DE" dirty="0" smtClean="0"/>
              <a:t> quality. So I was satisfied and returned the phone to BestBuy yesterday. </a:t>
            </a:r>
          </a:p>
          <a:p>
            <a:pPr marL="109728" indent="0">
              <a:buNone/>
            </a:pPr>
            <a:endParaRPr lang="de-DE" dirty="0" smtClean="0"/>
          </a:p>
          <a:p>
            <a:pPr marL="109728" indent="0">
              <a:buNone/>
            </a:pPr>
            <a:r>
              <a:rPr lang="de-DE" dirty="0" smtClean="0">
                <a:solidFill>
                  <a:schemeClr val="bg1"/>
                </a:solidFill>
              </a:rPr>
              <a:t>Small phone – small battery life.</a:t>
            </a:r>
            <a:endParaRPr lang="en-GB" dirty="0">
              <a:solidFill>
                <a:schemeClr val="bg1"/>
              </a:solidFill>
            </a:endParaRPr>
          </a:p>
        </p:txBody>
      </p:sp>
      <p:sp>
        <p:nvSpPr>
          <p:cNvPr id="5" name="Content Placeholder 2"/>
          <p:cNvSpPr txBox="1">
            <a:spLocks/>
          </p:cNvSpPr>
          <p:nvPr/>
        </p:nvSpPr>
        <p:spPr>
          <a:xfrm>
            <a:off x="4211960" y="1997224"/>
            <a:ext cx="4474840" cy="46085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j-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j-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j-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j-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j-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de-DE" dirty="0" smtClean="0"/>
              <a:t>Object identification</a:t>
            </a:r>
          </a:p>
          <a:p>
            <a:r>
              <a:rPr lang="de-DE" dirty="0" smtClean="0">
                <a:solidFill>
                  <a:srgbClr val="0070C0"/>
                </a:solidFill>
              </a:rPr>
              <a:t>Aspect extraction</a:t>
            </a:r>
          </a:p>
          <a:p>
            <a:r>
              <a:rPr lang="de-DE" dirty="0" smtClean="0"/>
              <a:t>Grouping synonyms</a:t>
            </a:r>
          </a:p>
          <a:p>
            <a:r>
              <a:rPr lang="de-DE" dirty="0" smtClean="0">
                <a:solidFill>
                  <a:srgbClr val="00B050"/>
                </a:solidFill>
              </a:rPr>
              <a:t>Opinion orientation classification</a:t>
            </a:r>
          </a:p>
        </p:txBody>
      </p:sp>
    </p:spTree>
    <p:extLst>
      <p:ext uri="{BB962C8B-B14F-4D97-AF65-F5344CB8AC3E}">
        <p14:creationId xmlns:p14="http://schemas.microsoft.com/office/powerpoint/2010/main" val="41686054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4" y="4509120"/>
            <a:ext cx="115212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611560" y="5301208"/>
            <a:ext cx="3312368" cy="576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457200" y="1844824"/>
            <a:ext cx="3610744" cy="4608512"/>
          </a:xfrm>
        </p:spPr>
        <p:txBody>
          <a:bodyPr>
            <a:normAutofit fontScale="70000" lnSpcReduction="20000"/>
          </a:bodyPr>
          <a:lstStyle/>
          <a:p>
            <a:pPr marL="109728" indent="0">
              <a:buNone/>
            </a:pPr>
            <a:r>
              <a:rPr lang="de-DE" dirty="0" smtClean="0"/>
              <a:t>Yesterday, I bought a </a:t>
            </a:r>
            <a:r>
              <a:rPr lang="de-DE" sz="2900" dirty="0" smtClean="0"/>
              <a:t>Nokia phone and my girlfriend bought a moto phone. </a:t>
            </a:r>
            <a:r>
              <a:rPr lang="de-DE" dirty="0" smtClean="0"/>
              <a:t>We called each other when we got home. The </a:t>
            </a:r>
            <a:r>
              <a:rPr lang="de-DE" b="1" dirty="0" smtClean="0">
                <a:solidFill>
                  <a:srgbClr val="0070C0"/>
                </a:solidFill>
              </a:rPr>
              <a:t>voice</a:t>
            </a:r>
            <a:r>
              <a:rPr lang="de-DE" dirty="0" smtClean="0"/>
              <a:t> on my phone was </a:t>
            </a:r>
            <a:r>
              <a:rPr lang="de-DE" b="1" dirty="0" smtClean="0">
                <a:solidFill>
                  <a:srgbClr val="00B050"/>
                </a:solidFill>
              </a:rPr>
              <a:t>not clear</a:t>
            </a:r>
            <a:r>
              <a:rPr lang="de-DE" dirty="0" smtClean="0"/>
              <a:t>. The camera was </a:t>
            </a:r>
            <a:r>
              <a:rPr lang="de-DE" b="1" dirty="0" smtClean="0">
                <a:solidFill>
                  <a:srgbClr val="00B050"/>
                </a:solidFill>
              </a:rPr>
              <a:t>good</a:t>
            </a:r>
            <a:r>
              <a:rPr lang="de-DE" dirty="0" smtClean="0"/>
              <a:t>. My girlfriend said the </a:t>
            </a:r>
            <a:r>
              <a:rPr lang="de-DE" b="1" dirty="0" smtClean="0">
                <a:solidFill>
                  <a:srgbClr val="0070C0"/>
                </a:solidFill>
              </a:rPr>
              <a:t>sound</a:t>
            </a:r>
            <a:r>
              <a:rPr lang="de-DE" dirty="0" smtClean="0"/>
              <a:t> of her phone was </a:t>
            </a:r>
            <a:r>
              <a:rPr lang="de-DE" b="1" dirty="0" smtClean="0">
                <a:solidFill>
                  <a:srgbClr val="00B050"/>
                </a:solidFill>
              </a:rPr>
              <a:t>clear</a:t>
            </a:r>
            <a:r>
              <a:rPr lang="de-DE" dirty="0" smtClean="0"/>
              <a:t>. I wanted a phone with </a:t>
            </a:r>
            <a:r>
              <a:rPr lang="de-DE" b="1" dirty="0" smtClean="0">
                <a:solidFill>
                  <a:srgbClr val="00B050"/>
                </a:solidFill>
              </a:rPr>
              <a:t>good</a:t>
            </a:r>
            <a:r>
              <a:rPr lang="de-DE" dirty="0" smtClean="0"/>
              <a:t> </a:t>
            </a:r>
            <a:r>
              <a:rPr lang="de-DE" b="1" dirty="0" smtClean="0">
                <a:solidFill>
                  <a:srgbClr val="0070C0"/>
                </a:solidFill>
              </a:rPr>
              <a:t>voice</a:t>
            </a:r>
            <a:r>
              <a:rPr lang="de-DE" dirty="0" smtClean="0"/>
              <a:t> quality. So I was satisfied and returned the phone to BestBuy yesterday. </a:t>
            </a:r>
          </a:p>
          <a:p>
            <a:pPr marL="109728" indent="0">
              <a:buNone/>
            </a:pPr>
            <a:endParaRPr lang="de-DE" dirty="0" smtClean="0"/>
          </a:p>
          <a:p>
            <a:pPr marL="109728" indent="0">
              <a:buNone/>
            </a:pPr>
            <a:r>
              <a:rPr lang="de-DE" dirty="0" smtClean="0"/>
              <a:t>Small phone – small battery life.</a:t>
            </a:r>
            <a:endParaRPr lang="en-GB" dirty="0"/>
          </a:p>
        </p:txBody>
      </p:sp>
      <p:sp>
        <p:nvSpPr>
          <p:cNvPr id="2" name="Title 1"/>
          <p:cNvSpPr>
            <a:spLocks noGrp="1"/>
          </p:cNvSpPr>
          <p:nvPr>
            <p:ph type="title"/>
          </p:nvPr>
        </p:nvSpPr>
        <p:spPr/>
        <p:txBody>
          <a:bodyPr>
            <a:normAutofit/>
          </a:bodyPr>
          <a:lstStyle/>
          <a:p>
            <a:r>
              <a:rPr lang="de-DE" dirty="0"/>
              <a:t>Objects, aspects, opinions </a:t>
            </a:r>
            <a:r>
              <a:rPr lang="de-DE" dirty="0" smtClean="0"/>
              <a:t>(4b)</a:t>
            </a:r>
            <a:endParaRPr lang="en-GB" dirty="0"/>
          </a:p>
        </p:txBody>
      </p:sp>
      <p:sp>
        <p:nvSpPr>
          <p:cNvPr id="5" name="Content Placeholder 2"/>
          <p:cNvSpPr txBox="1">
            <a:spLocks/>
          </p:cNvSpPr>
          <p:nvPr/>
        </p:nvSpPr>
        <p:spPr>
          <a:xfrm>
            <a:off x="4211960" y="1997224"/>
            <a:ext cx="4474840" cy="46085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j-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j-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j-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j-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j-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de-DE" dirty="0" smtClean="0"/>
              <a:t>Object identification</a:t>
            </a:r>
          </a:p>
          <a:p>
            <a:r>
              <a:rPr lang="de-DE" dirty="0" smtClean="0">
                <a:solidFill>
                  <a:srgbClr val="0070C0"/>
                </a:solidFill>
              </a:rPr>
              <a:t>Aspect extraction</a:t>
            </a:r>
          </a:p>
          <a:p>
            <a:r>
              <a:rPr lang="de-DE" dirty="0" smtClean="0"/>
              <a:t>Grouping synonyms</a:t>
            </a:r>
          </a:p>
          <a:p>
            <a:r>
              <a:rPr lang="de-DE" dirty="0" smtClean="0">
                <a:solidFill>
                  <a:srgbClr val="00B050"/>
                </a:solidFill>
              </a:rPr>
              <a:t>Opinion orientation classification</a:t>
            </a:r>
          </a:p>
        </p:txBody>
      </p:sp>
    </p:spTree>
    <p:extLst>
      <p:ext uri="{BB962C8B-B14F-4D97-AF65-F5344CB8AC3E}">
        <p14:creationId xmlns:p14="http://schemas.microsoft.com/office/powerpoint/2010/main" val="123906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229600" cy="864096"/>
          </a:xfrm>
        </p:spPr>
        <p:txBody>
          <a:bodyPr/>
          <a:lstStyle/>
          <a:p>
            <a:r>
              <a:rPr lang="de-DE" dirty="0" smtClean="0"/>
              <a:t>Opinion orientation</a:t>
            </a:r>
            <a:endParaRPr lang="en-GB" dirty="0"/>
          </a:p>
        </p:txBody>
      </p:sp>
      <p:sp>
        <p:nvSpPr>
          <p:cNvPr id="3" name="Content Placeholder 2"/>
          <p:cNvSpPr>
            <a:spLocks noGrp="1"/>
          </p:cNvSpPr>
          <p:nvPr>
            <p:ph idx="1"/>
          </p:nvPr>
        </p:nvSpPr>
        <p:spPr>
          <a:xfrm>
            <a:off x="457200" y="1628800"/>
            <a:ext cx="8229600" cy="5040560"/>
          </a:xfrm>
        </p:spPr>
        <p:txBody>
          <a:bodyPr>
            <a:normAutofit fontScale="92500" lnSpcReduction="10000"/>
          </a:bodyPr>
          <a:lstStyle/>
          <a:p>
            <a:r>
              <a:rPr lang="de-DE" sz="2000" dirty="0" smtClean="0"/>
              <a:t>Start from lexicon</a:t>
            </a:r>
          </a:p>
          <a:p>
            <a:r>
              <a:rPr lang="de-DE" sz="2000" dirty="0" smtClean="0"/>
              <a:t>E.g. </a:t>
            </a:r>
            <a:r>
              <a:rPr lang="de-DE" sz="2000" dirty="0"/>
              <a:t>d</a:t>
            </a:r>
            <a:r>
              <a:rPr lang="de-DE" sz="2000" dirty="0" smtClean="0"/>
              <a:t>ictionary SentiWordNet</a:t>
            </a:r>
          </a:p>
          <a:p>
            <a:r>
              <a:rPr lang="de-DE" sz="2000" dirty="0" smtClean="0"/>
              <a:t>Assign +1/-1 to opinion words, change according to valence shifters (e.g. negation: </a:t>
            </a:r>
            <a:r>
              <a:rPr lang="de-DE" sz="2000" i="1" dirty="0" smtClean="0"/>
              <a:t>not</a:t>
            </a:r>
            <a:r>
              <a:rPr lang="de-DE" sz="2000" dirty="0" smtClean="0"/>
              <a:t> etc.)</a:t>
            </a:r>
          </a:p>
          <a:p>
            <a:r>
              <a:rPr lang="de-DE" sz="2000" i="1" dirty="0" smtClean="0"/>
              <a:t>But</a:t>
            </a:r>
            <a:r>
              <a:rPr lang="de-DE" sz="2000" dirty="0" smtClean="0"/>
              <a:t> clauses (“the pictures are good, but the battery life ...“)</a:t>
            </a:r>
          </a:p>
          <a:p>
            <a:r>
              <a:rPr lang="de-DE" sz="2000" dirty="0" smtClean="0"/>
              <a:t>Dictionary-based: Use semantic relations (e.g. synonyms, antonyms)</a:t>
            </a:r>
          </a:p>
          <a:p>
            <a:endParaRPr lang="de-DE" sz="2000" dirty="0" smtClean="0"/>
          </a:p>
          <a:p>
            <a:endParaRPr lang="de-DE" sz="2000" dirty="0"/>
          </a:p>
          <a:p>
            <a:endParaRPr lang="de-DE" sz="2000" dirty="0" smtClean="0"/>
          </a:p>
          <a:p>
            <a:endParaRPr lang="de-DE" sz="2000" dirty="0"/>
          </a:p>
          <a:p>
            <a:endParaRPr lang="de-DE" sz="2000" dirty="0" smtClean="0"/>
          </a:p>
          <a:p>
            <a:endParaRPr lang="de-DE" sz="2000" dirty="0"/>
          </a:p>
          <a:p>
            <a:endParaRPr lang="de-DE" sz="2000" dirty="0" smtClean="0"/>
          </a:p>
          <a:p>
            <a:r>
              <a:rPr lang="de-DE" sz="2000" dirty="0" smtClean="0"/>
              <a:t>Corpus-based: </a:t>
            </a:r>
          </a:p>
          <a:p>
            <a:pPr lvl="1"/>
            <a:r>
              <a:rPr lang="de-DE" sz="1800" dirty="0" smtClean="0"/>
              <a:t>learn from labelled examples</a:t>
            </a:r>
          </a:p>
          <a:p>
            <a:pPr lvl="1"/>
            <a:r>
              <a:rPr lang="de-DE" sz="1800" dirty="0" smtClean="0"/>
              <a:t>Disadvantage: need these (expensive!)</a:t>
            </a:r>
          </a:p>
          <a:p>
            <a:pPr lvl="1"/>
            <a:r>
              <a:rPr lang="de-DE" sz="1800" dirty="0" smtClean="0"/>
              <a:t>Advantage: domain dependence</a:t>
            </a:r>
            <a:endParaRPr lang="en-GB" sz="18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242" y="3429000"/>
            <a:ext cx="74676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394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a:t>Objects, aspects, opinions </a:t>
            </a:r>
            <a:r>
              <a:rPr lang="de-DE" dirty="0" smtClean="0"/>
              <a:t>(5)</a:t>
            </a:r>
            <a:endParaRPr lang="en-GB" dirty="0"/>
          </a:p>
        </p:txBody>
      </p:sp>
      <p:sp>
        <p:nvSpPr>
          <p:cNvPr id="3" name="Content Placeholder 2"/>
          <p:cNvSpPr>
            <a:spLocks noGrp="1"/>
          </p:cNvSpPr>
          <p:nvPr>
            <p:ph idx="1"/>
          </p:nvPr>
        </p:nvSpPr>
        <p:spPr>
          <a:xfrm>
            <a:off x="457200" y="1844824"/>
            <a:ext cx="3610744" cy="4608512"/>
          </a:xfrm>
        </p:spPr>
        <p:txBody>
          <a:bodyPr>
            <a:normAutofit fontScale="70000" lnSpcReduction="20000"/>
          </a:bodyPr>
          <a:lstStyle/>
          <a:p>
            <a:pPr marL="109728" indent="0">
              <a:buNone/>
            </a:pPr>
            <a:r>
              <a:rPr lang="de-DE" dirty="0" smtClean="0"/>
              <a:t>Yesterday, I bought a </a:t>
            </a:r>
            <a:r>
              <a:rPr lang="de-DE" sz="2900" dirty="0" smtClean="0">
                <a:solidFill>
                  <a:schemeClr val="accent4"/>
                </a:solidFill>
              </a:rPr>
              <a:t>Nokia phone</a:t>
            </a:r>
            <a:r>
              <a:rPr lang="de-DE" sz="2900" dirty="0" smtClean="0"/>
              <a:t> and my girlfriend bought a </a:t>
            </a:r>
            <a:r>
              <a:rPr lang="de-DE" sz="2900" dirty="0" smtClean="0">
                <a:solidFill>
                  <a:schemeClr val="accent3">
                    <a:lumMod val="60000"/>
                    <a:lumOff val="40000"/>
                  </a:schemeClr>
                </a:solidFill>
              </a:rPr>
              <a:t>moto phone</a:t>
            </a:r>
            <a:r>
              <a:rPr lang="de-DE" sz="2900" dirty="0" smtClean="0"/>
              <a:t>. </a:t>
            </a:r>
            <a:r>
              <a:rPr lang="de-DE" dirty="0" smtClean="0"/>
              <a:t>We called each other when we got home. The voice on </a:t>
            </a:r>
            <a:r>
              <a:rPr lang="de-DE" dirty="0" smtClean="0">
                <a:solidFill>
                  <a:schemeClr val="accent4"/>
                </a:solidFill>
              </a:rPr>
              <a:t>my phone</a:t>
            </a:r>
            <a:r>
              <a:rPr lang="de-DE" dirty="0" smtClean="0"/>
              <a:t> was not clear. </a:t>
            </a:r>
            <a:r>
              <a:rPr lang="de-DE" dirty="0" smtClean="0">
                <a:solidFill>
                  <a:schemeClr val="accent6"/>
                </a:solidFill>
              </a:rPr>
              <a:t>The camera was good. </a:t>
            </a:r>
            <a:r>
              <a:rPr lang="de-DE" dirty="0" smtClean="0"/>
              <a:t>My girlfriend said the sound of </a:t>
            </a:r>
            <a:r>
              <a:rPr lang="de-DE" dirty="0" smtClean="0">
                <a:solidFill>
                  <a:schemeClr val="accent3">
                    <a:lumMod val="60000"/>
                    <a:lumOff val="40000"/>
                  </a:schemeClr>
                </a:solidFill>
              </a:rPr>
              <a:t>her phone </a:t>
            </a:r>
            <a:r>
              <a:rPr lang="de-DE" dirty="0" smtClean="0"/>
              <a:t>was clear. I wanted a phone with good voice quality. So I was satisfied and returned the phone to BestBuy yesterday. </a:t>
            </a:r>
          </a:p>
          <a:p>
            <a:pPr marL="109728" indent="0">
              <a:buNone/>
            </a:pPr>
            <a:endParaRPr lang="de-DE" dirty="0" smtClean="0"/>
          </a:p>
          <a:p>
            <a:pPr marL="109728" indent="0">
              <a:buNone/>
            </a:pPr>
            <a:r>
              <a:rPr lang="de-DE" dirty="0" smtClean="0">
                <a:solidFill>
                  <a:schemeClr val="bg1"/>
                </a:solidFill>
              </a:rPr>
              <a:t>Small phone – small battery life.</a:t>
            </a:r>
            <a:endParaRPr lang="en-GB" dirty="0">
              <a:solidFill>
                <a:schemeClr val="bg1"/>
              </a:solidFill>
            </a:endParaRPr>
          </a:p>
        </p:txBody>
      </p:sp>
      <p:sp>
        <p:nvSpPr>
          <p:cNvPr id="5" name="Content Placeholder 2"/>
          <p:cNvSpPr txBox="1">
            <a:spLocks/>
          </p:cNvSpPr>
          <p:nvPr/>
        </p:nvSpPr>
        <p:spPr>
          <a:xfrm>
            <a:off x="4211960" y="1997224"/>
            <a:ext cx="4474840" cy="46085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j-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j-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j-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j-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j-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de-DE" dirty="0" smtClean="0"/>
              <a:t>Object identification</a:t>
            </a:r>
          </a:p>
          <a:p>
            <a:r>
              <a:rPr lang="de-DE" dirty="0" smtClean="0"/>
              <a:t>Aspect extraction</a:t>
            </a:r>
          </a:p>
          <a:p>
            <a:r>
              <a:rPr lang="de-DE" dirty="0" smtClean="0"/>
              <a:t>Grouping synonyms</a:t>
            </a:r>
          </a:p>
          <a:p>
            <a:r>
              <a:rPr lang="de-DE" dirty="0" smtClean="0"/>
              <a:t>Opinion orientation classification</a:t>
            </a:r>
          </a:p>
          <a:p>
            <a:r>
              <a:rPr lang="de-DE" dirty="0" smtClean="0">
                <a:solidFill>
                  <a:schemeClr val="accent3">
                    <a:lumMod val="60000"/>
                    <a:lumOff val="40000"/>
                  </a:schemeClr>
                </a:solidFill>
              </a:rPr>
              <a:t>Integration / coreference resolution</a:t>
            </a:r>
            <a:endParaRPr lang="en-GB" dirty="0">
              <a:solidFill>
                <a:schemeClr val="accent3">
                  <a:lumMod val="60000"/>
                  <a:lumOff val="40000"/>
                </a:schemeClr>
              </a:solidFill>
            </a:endParaRPr>
          </a:p>
        </p:txBody>
      </p:sp>
    </p:spTree>
    <p:extLst>
      <p:ext uri="{BB962C8B-B14F-4D97-AF65-F5344CB8AC3E}">
        <p14:creationId xmlns:p14="http://schemas.microsoft.com/office/powerpoint/2010/main" val="151969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980728"/>
            <a:ext cx="8098160" cy="5472608"/>
          </a:xfrm>
        </p:spPr>
        <p:txBody>
          <a:bodyPr/>
          <a:lstStyle/>
          <a:p>
            <a:r>
              <a:rPr lang="de-DE" sz="3600" dirty="0" smtClean="0"/>
              <a:t>Motivation and overview</a:t>
            </a:r>
            <a:br>
              <a:rPr lang="de-DE" sz="3600" dirty="0" smtClean="0"/>
            </a:br>
            <a:r>
              <a:rPr lang="de-DE" sz="3600" dirty="0" smtClean="0"/>
              <a:t>Major dimensions: Units of analysis, methods, features</a:t>
            </a:r>
            <a:br>
              <a:rPr lang="de-DE" sz="3600" dirty="0" smtClean="0"/>
            </a:br>
            <a:r>
              <a:rPr lang="en-GB" sz="3200" dirty="0" smtClean="0"/>
              <a:t>Issues in aspect-/sentence-oriented SA</a:t>
            </a:r>
            <a:r>
              <a:rPr lang="de-DE" sz="3600" dirty="0"/>
              <a:t/>
            </a:r>
            <a:br>
              <a:rPr lang="de-DE" sz="3600" dirty="0"/>
            </a:br>
            <a:r>
              <a:rPr lang="de-DE" sz="3600" dirty="0" smtClean="0"/>
              <a:t>Social media: the case of tweets</a:t>
            </a:r>
            <a:br>
              <a:rPr lang="de-DE" sz="3600" dirty="0" smtClean="0"/>
            </a:br>
            <a:r>
              <a:rPr lang="de-DE" sz="3600" dirty="0" smtClean="0"/>
              <a:t>Evaluation</a:t>
            </a:r>
            <a:br>
              <a:rPr lang="de-DE" sz="3600" dirty="0" smtClean="0"/>
            </a:br>
            <a:r>
              <a:rPr lang="de-DE" sz="2600" dirty="0" smtClean="0"/>
              <a:t>Some challenges and current research directions</a:t>
            </a:r>
            <a:endParaRPr lang="en-GB" sz="2600" dirty="0"/>
          </a:p>
        </p:txBody>
      </p:sp>
      <p:sp>
        <p:nvSpPr>
          <p:cNvPr id="4" name="Footer Placeholder 3"/>
          <p:cNvSpPr>
            <a:spLocks noGrp="1"/>
          </p:cNvSpPr>
          <p:nvPr>
            <p:ph type="ftr" sz="quarter" idx="11"/>
          </p:nvPr>
        </p:nvSpPr>
        <p:spPr/>
        <p:txBody>
          <a:bodyPr/>
          <a:lstStyle/>
          <a:p>
            <a:r>
              <a:rPr kumimoji="0" lang="en-US" smtClean="0"/>
              <a:t>‹#›</a:t>
            </a:r>
            <a:endParaRPr kumimoji="0" lang="en-US"/>
          </a:p>
        </p:txBody>
      </p:sp>
    </p:spTree>
    <p:extLst>
      <p:ext uri="{BB962C8B-B14F-4D97-AF65-F5344CB8AC3E}">
        <p14:creationId xmlns:p14="http://schemas.microsoft.com/office/powerpoint/2010/main" val="4066380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a:t>Not all sentences/clauses </a:t>
            </a:r>
            <a:r>
              <a:rPr lang="de-DE" dirty="0" smtClean="0"/>
              <a:t>carry </a:t>
            </a:r>
            <a:r>
              <a:rPr lang="de-DE" dirty="0"/>
              <a:t>sentiment</a:t>
            </a:r>
            <a:endParaRPr lang="en-GB" dirty="0"/>
          </a:p>
        </p:txBody>
      </p:sp>
      <p:sp>
        <p:nvSpPr>
          <p:cNvPr id="3" name="Content Placeholder 2"/>
          <p:cNvSpPr>
            <a:spLocks noGrp="1"/>
          </p:cNvSpPr>
          <p:nvPr>
            <p:ph idx="1"/>
          </p:nvPr>
        </p:nvSpPr>
        <p:spPr>
          <a:xfrm>
            <a:off x="457200" y="1844824"/>
            <a:ext cx="3610744" cy="4608512"/>
          </a:xfrm>
        </p:spPr>
        <p:txBody>
          <a:bodyPr>
            <a:normAutofit fontScale="70000" lnSpcReduction="20000"/>
          </a:bodyPr>
          <a:lstStyle/>
          <a:p>
            <a:pPr marL="109728" indent="0">
              <a:buNone/>
            </a:pPr>
            <a:r>
              <a:rPr lang="de-DE" sz="2900" dirty="0" smtClean="0">
                <a:solidFill>
                  <a:schemeClr val="accent3"/>
                </a:solidFill>
              </a:rPr>
              <a:t>Yesterday, I bought a Nokia phone and my girlfriend bought a moto phone. We called each other when we got home. </a:t>
            </a:r>
            <a:r>
              <a:rPr lang="de-DE" sz="2900" dirty="0" smtClean="0"/>
              <a:t>The voice on my phone was not clear. The camera was good. My girlfriend said the sound of her phone was clear. I wanted a phone with good voice quality. So I was satisfied and returned the phone to BestBuy yesterday. </a:t>
            </a:r>
          </a:p>
          <a:p>
            <a:pPr marL="109728" indent="0">
              <a:buNone/>
            </a:pPr>
            <a:endParaRPr lang="de-DE" dirty="0" smtClean="0"/>
          </a:p>
          <a:p>
            <a:pPr marL="109728" indent="0">
              <a:buNone/>
            </a:pPr>
            <a:r>
              <a:rPr lang="de-DE" dirty="0" smtClean="0">
                <a:solidFill>
                  <a:schemeClr val="bg1"/>
                </a:solidFill>
              </a:rPr>
              <a:t>Small phone – small battery life.</a:t>
            </a:r>
            <a:endParaRPr lang="en-GB" dirty="0">
              <a:solidFill>
                <a:schemeClr val="bg1"/>
              </a:solidFill>
            </a:endParaRPr>
          </a:p>
        </p:txBody>
      </p:sp>
      <p:sp>
        <p:nvSpPr>
          <p:cNvPr id="5" name="Content Placeholder 2"/>
          <p:cNvSpPr txBox="1">
            <a:spLocks/>
          </p:cNvSpPr>
          <p:nvPr/>
        </p:nvSpPr>
        <p:spPr>
          <a:xfrm>
            <a:off x="4211960" y="1997224"/>
            <a:ext cx="4474840" cy="46085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j-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j-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j-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j-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j-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de-DE" dirty="0" smtClean="0">
                <a:solidFill>
                  <a:schemeClr val="accent3"/>
                </a:solidFill>
              </a:rPr>
              <a:t>Neutral sentiment</a:t>
            </a:r>
          </a:p>
        </p:txBody>
      </p:sp>
    </p:spTree>
    <p:extLst>
      <p:ext uri="{BB962C8B-B14F-4D97-AF65-F5344CB8AC3E}">
        <p14:creationId xmlns:p14="http://schemas.microsoft.com/office/powerpoint/2010/main" val="15654636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Subjectivity detection</a:t>
            </a:r>
            <a:endParaRPr lang="en-GB" dirty="0"/>
          </a:p>
        </p:txBody>
      </p:sp>
      <p:sp>
        <p:nvSpPr>
          <p:cNvPr id="3" name="Content Placeholder 2"/>
          <p:cNvSpPr>
            <a:spLocks noGrp="1"/>
          </p:cNvSpPr>
          <p:nvPr>
            <p:ph idx="1"/>
          </p:nvPr>
        </p:nvSpPr>
        <p:spPr/>
        <p:txBody>
          <a:bodyPr>
            <a:normAutofit/>
          </a:bodyPr>
          <a:lstStyle/>
          <a:p>
            <a:r>
              <a:rPr lang="de-DE" dirty="0" smtClean="0"/>
              <a:t>2-stage process: </a:t>
            </a:r>
          </a:p>
          <a:p>
            <a:pPr marL="916686" lvl="1" indent="-514350">
              <a:buFont typeface="+mj-lt"/>
              <a:buAutoNum type="arabicPeriod"/>
            </a:pPr>
            <a:r>
              <a:rPr lang="de-DE" dirty="0" smtClean="0"/>
              <a:t>Classify as subjective or not</a:t>
            </a:r>
          </a:p>
          <a:p>
            <a:pPr marL="916686" lvl="1" indent="-514350">
              <a:buFont typeface="+mj-lt"/>
              <a:buAutoNum type="arabicPeriod"/>
            </a:pPr>
            <a:r>
              <a:rPr lang="de-DE" dirty="0" smtClean="0"/>
              <a:t>Determine polarity</a:t>
            </a:r>
          </a:p>
          <a:p>
            <a:r>
              <a:rPr lang="de-DE" dirty="0" smtClean="0"/>
              <a:t>A problem similar to genre analysis</a:t>
            </a:r>
          </a:p>
          <a:p>
            <a:pPr lvl="1"/>
            <a:r>
              <a:rPr lang="de-DE" dirty="0" smtClean="0"/>
              <a:t>e.g. Naive Bayes classifier on Wall Street Journal texts: News and Business vs. Letters to the Editor – 97% accuracy (Yu &amp; Hatzivassiloglou, 2003)</a:t>
            </a:r>
          </a:p>
          <a:p>
            <a:r>
              <a:rPr lang="de-DE" dirty="0" smtClean="0"/>
              <a:t>But a much more difficult problem! </a:t>
            </a:r>
            <a:r>
              <a:rPr lang="de-DE" sz="2000" dirty="0" smtClean="0"/>
              <a:t>(Mihalcea et al., 2007)</a:t>
            </a:r>
            <a:endParaRPr lang="de-DE" dirty="0" smtClean="0"/>
          </a:p>
          <a:p>
            <a:r>
              <a:rPr lang="de-DE" dirty="0" smtClean="0"/>
              <a:t>Overview in Wiebe et al. (2004)</a:t>
            </a:r>
            <a:endParaRPr lang="en-GB" dirty="0"/>
          </a:p>
        </p:txBody>
      </p:sp>
    </p:spTree>
    <p:extLst>
      <p:ext uri="{BB962C8B-B14F-4D97-AF65-F5344CB8AC3E}">
        <p14:creationId xmlns:p14="http://schemas.microsoft.com/office/powerpoint/2010/main" val="101427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5250" y="4869160"/>
            <a:ext cx="8129197"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2312" y="980728"/>
            <a:ext cx="8098160" cy="5472608"/>
          </a:xfrm>
        </p:spPr>
        <p:txBody>
          <a:bodyPr/>
          <a:lstStyle/>
          <a:p>
            <a:r>
              <a:rPr lang="de-DE" sz="3600" dirty="0" smtClean="0"/>
              <a:t>Motivation and overview</a:t>
            </a:r>
            <a:br>
              <a:rPr lang="de-DE" sz="3600" dirty="0" smtClean="0"/>
            </a:br>
            <a:r>
              <a:rPr lang="de-DE" sz="3600" dirty="0" smtClean="0"/>
              <a:t>Major dimensions: Units of analysis, methods, features</a:t>
            </a:r>
            <a:br>
              <a:rPr lang="de-DE" sz="3600" dirty="0" smtClean="0"/>
            </a:br>
            <a:r>
              <a:rPr lang="en-GB" sz="3200" dirty="0" smtClean="0"/>
              <a:t>Issues in aspect-/sentence-oriented SA</a:t>
            </a:r>
            <a:r>
              <a:rPr lang="de-DE" sz="3600" dirty="0"/>
              <a:t/>
            </a:r>
            <a:br>
              <a:rPr lang="de-DE" sz="3600" dirty="0"/>
            </a:br>
            <a:r>
              <a:rPr lang="de-DE" sz="3600" dirty="0" smtClean="0"/>
              <a:t>Social media: the case of tweets</a:t>
            </a:r>
            <a:br>
              <a:rPr lang="de-DE" sz="3600" dirty="0" smtClean="0"/>
            </a:br>
            <a:r>
              <a:rPr lang="de-DE" sz="3600" dirty="0" smtClean="0"/>
              <a:t>Evaluation</a:t>
            </a:r>
            <a:br>
              <a:rPr lang="de-DE" sz="3600" dirty="0" smtClean="0"/>
            </a:br>
            <a:r>
              <a:rPr lang="de-DE" sz="2600" dirty="0" smtClean="0"/>
              <a:t>Some challenges and current research directions</a:t>
            </a:r>
            <a:endParaRPr lang="en-GB" sz="2600" dirty="0"/>
          </a:p>
        </p:txBody>
      </p:sp>
    </p:spTree>
    <p:extLst>
      <p:ext uri="{BB962C8B-B14F-4D97-AF65-F5344CB8AC3E}">
        <p14:creationId xmlns:p14="http://schemas.microsoft.com/office/powerpoint/2010/main" val="16232262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Special challenges in Tweets</a:t>
            </a:r>
            <a:endParaRPr lang="en-GB" dirty="0"/>
          </a:p>
        </p:txBody>
      </p:sp>
      <p:sp>
        <p:nvSpPr>
          <p:cNvPr id="3" name="Content Placeholder 2"/>
          <p:cNvSpPr>
            <a:spLocks noGrp="1"/>
          </p:cNvSpPr>
          <p:nvPr>
            <p:ph idx="1"/>
          </p:nvPr>
        </p:nvSpPr>
        <p:spPr/>
        <p:txBody>
          <a:bodyPr>
            <a:normAutofit/>
          </a:bodyPr>
          <a:lstStyle/>
          <a:p>
            <a:r>
              <a:rPr lang="de-DE" i="1" dirty="0" smtClean="0"/>
              <a:t>Very</a:t>
            </a:r>
            <a:r>
              <a:rPr lang="de-DE" dirty="0" smtClean="0"/>
              <a:t> popular data source</a:t>
            </a:r>
          </a:p>
          <a:p>
            <a:pPr lvl="1"/>
            <a:r>
              <a:rPr lang="de-DE" dirty="0" smtClean="0"/>
              <a:t>Mostly public messages</a:t>
            </a:r>
          </a:p>
          <a:p>
            <a:pPr lvl="1"/>
            <a:r>
              <a:rPr lang="de-DE" dirty="0" smtClean="0"/>
              <a:t>API</a:t>
            </a:r>
          </a:p>
          <a:p>
            <a:pPr lvl="1"/>
            <a:r>
              <a:rPr lang="de-DE" dirty="0" smtClean="0"/>
              <a:t>But: opaque sampling (“the best 1%“)</a:t>
            </a:r>
          </a:p>
          <a:p>
            <a:r>
              <a:rPr lang="de-DE" dirty="0"/>
              <a:t>Vocabulary, grammar, ...</a:t>
            </a:r>
          </a:p>
          <a:p>
            <a:r>
              <a:rPr lang="de-DE" dirty="0" smtClean="0"/>
              <a:t>Length restriction</a:t>
            </a:r>
          </a:p>
          <a:p>
            <a:pPr lvl="1"/>
            <a:r>
              <a:rPr lang="de-DE" dirty="0"/>
              <a:t>Semantic enrichment</a:t>
            </a:r>
          </a:p>
          <a:p>
            <a:pPr lvl="1"/>
            <a:r>
              <a:rPr lang="de-DE" dirty="0" smtClean="0"/>
              <a:t>Hyperlinked context</a:t>
            </a:r>
          </a:p>
          <a:p>
            <a:pPr lvl="1"/>
            <a:r>
              <a:rPr lang="de-DE" dirty="0" smtClean="0"/>
              <a:t>Thread context</a:t>
            </a:r>
          </a:p>
          <a:p>
            <a:pPr lvl="1"/>
            <a:r>
              <a:rPr lang="de-DE" dirty="0" smtClean="0"/>
              <a:t>Social-network context</a:t>
            </a:r>
            <a:endParaRPr lang="en-GB" dirty="0"/>
          </a:p>
        </p:txBody>
      </p:sp>
    </p:spTree>
    <p:extLst>
      <p:ext uri="{BB962C8B-B14F-4D97-AF65-F5344CB8AC3E}">
        <p14:creationId xmlns:p14="http://schemas.microsoft.com/office/powerpoint/2010/main" val="1313463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The importance of knowing your data: ex. tokenization</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34</a:t>
            </a:fld>
            <a:endParaRPr lang="en-US"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72816"/>
            <a:ext cx="5782141" cy="4074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772816"/>
            <a:ext cx="4921225" cy="2342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751229"/>
            <a:ext cx="3429578" cy="2577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372200" y="6351842"/>
            <a:ext cx="2574744" cy="338554"/>
          </a:xfrm>
          <a:prstGeom prst="rect">
            <a:avLst/>
          </a:prstGeom>
          <a:solidFill>
            <a:schemeClr val="bg2"/>
          </a:solidFill>
        </p:spPr>
        <p:txBody>
          <a:bodyPr wrap="none" rtlCol="0">
            <a:spAutoFit/>
          </a:bodyPr>
          <a:lstStyle/>
          <a:p>
            <a:r>
              <a:rPr lang="de-DE" sz="1600" dirty="0" smtClean="0">
                <a:latin typeface="+mj-lt"/>
              </a:rPr>
              <a:t>From Potts (2013), p. 22f.</a:t>
            </a:r>
            <a:endParaRPr lang="en-GB" sz="1600" dirty="0">
              <a:latin typeface="+mj-lt"/>
            </a:endParaRPr>
          </a:p>
        </p:txBody>
      </p:sp>
    </p:spTree>
    <p:extLst>
      <p:ext uri="{BB962C8B-B14F-4D97-AF65-F5344CB8AC3E}">
        <p14:creationId xmlns:p14="http://schemas.microsoft.com/office/powerpoint/2010/main" val="268646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de-DE" sz="2800" dirty="0" smtClean="0"/>
              <a:t>Sentistrength: lexicon + social-web specifics + (optional) supervised learning of weights</a:t>
            </a:r>
            <a:endParaRPr lang="en-GB" sz="2800" dirty="0"/>
          </a:p>
        </p:txBody>
      </p:sp>
      <p:sp>
        <p:nvSpPr>
          <p:cNvPr id="3" name="Content Placeholder 2"/>
          <p:cNvSpPr>
            <a:spLocks noGrp="1"/>
          </p:cNvSpPr>
          <p:nvPr>
            <p:ph idx="1"/>
          </p:nvPr>
        </p:nvSpPr>
        <p:spPr/>
        <p:txBody>
          <a:bodyPr>
            <a:normAutofit fontScale="70000" lnSpcReduction="20000"/>
          </a:bodyPr>
          <a:lstStyle/>
          <a:p>
            <a:r>
              <a:rPr lang="en-GB" dirty="0" smtClean="0"/>
              <a:t>a </a:t>
            </a:r>
            <a:r>
              <a:rPr lang="en-GB" dirty="0"/>
              <a:t>lexical approach </a:t>
            </a:r>
            <a:r>
              <a:rPr lang="en-GB" dirty="0" smtClean="0"/>
              <a:t>that </a:t>
            </a:r>
            <a:r>
              <a:rPr lang="en-GB" dirty="0"/>
              <a:t>exploits a list of sentiment-related </a:t>
            </a:r>
            <a:r>
              <a:rPr lang="en-GB" dirty="0" smtClean="0"/>
              <a:t>terms </a:t>
            </a:r>
          </a:p>
          <a:p>
            <a:r>
              <a:rPr lang="en-GB" dirty="0" smtClean="0"/>
              <a:t>PLUS rules </a:t>
            </a:r>
            <a:r>
              <a:rPr lang="en-GB" dirty="0"/>
              <a:t>to deal with standard </a:t>
            </a:r>
            <a:r>
              <a:rPr lang="en-GB" dirty="0" smtClean="0"/>
              <a:t>linguistic </a:t>
            </a:r>
            <a:r>
              <a:rPr lang="en-GB" dirty="0"/>
              <a:t>and social web methods to express </a:t>
            </a:r>
            <a:r>
              <a:rPr lang="en-GB" dirty="0" smtClean="0"/>
              <a:t>sentiment</a:t>
            </a:r>
            <a:r>
              <a:rPr lang="en-GB" dirty="0"/>
              <a:t>, such as </a:t>
            </a:r>
            <a:endParaRPr lang="en-GB" dirty="0" smtClean="0"/>
          </a:p>
          <a:p>
            <a:pPr lvl="1"/>
            <a:r>
              <a:rPr lang="en-GB" dirty="0" smtClean="0"/>
              <a:t>emoticons</a:t>
            </a:r>
            <a:r>
              <a:rPr lang="en-GB" dirty="0"/>
              <a:t>, </a:t>
            </a:r>
            <a:endParaRPr lang="en-GB" dirty="0" smtClean="0"/>
          </a:p>
          <a:p>
            <a:pPr lvl="1"/>
            <a:r>
              <a:rPr lang="en-GB" dirty="0" smtClean="0"/>
              <a:t>exaggerated punctuation </a:t>
            </a:r>
            <a:r>
              <a:rPr lang="en-GB" dirty="0"/>
              <a:t>and </a:t>
            </a:r>
            <a:endParaRPr lang="en-GB" dirty="0" smtClean="0"/>
          </a:p>
          <a:p>
            <a:pPr lvl="1"/>
            <a:r>
              <a:rPr lang="en-GB" dirty="0" smtClean="0"/>
              <a:t>deliberate </a:t>
            </a:r>
            <a:r>
              <a:rPr lang="en-GB" dirty="0"/>
              <a:t>misspellings. </a:t>
            </a:r>
          </a:p>
          <a:p>
            <a:r>
              <a:rPr lang="en-GB" dirty="0" smtClean="0"/>
              <a:t>“Supervised mode”: </a:t>
            </a:r>
            <a:r>
              <a:rPr lang="en-GB" dirty="0" err="1" smtClean="0"/>
              <a:t>SentiStrength</a:t>
            </a:r>
            <a:r>
              <a:rPr lang="en-GB" dirty="0" smtClean="0"/>
              <a:t> </a:t>
            </a:r>
            <a:r>
              <a:rPr lang="en-GB" dirty="0"/>
              <a:t>has the capability to optimise its </a:t>
            </a:r>
            <a:r>
              <a:rPr lang="en-GB" dirty="0" smtClean="0"/>
              <a:t>lexicon </a:t>
            </a:r>
            <a:r>
              <a:rPr lang="en-GB" dirty="0"/>
              <a:t>term weights for a specific set of </a:t>
            </a:r>
            <a:r>
              <a:rPr lang="en-GB" dirty="0" smtClean="0"/>
              <a:t>human-coded </a:t>
            </a:r>
            <a:r>
              <a:rPr lang="en-GB" dirty="0"/>
              <a:t>texts (i.e., a collection of texts </a:t>
            </a:r>
            <a:r>
              <a:rPr lang="en-GB" dirty="0" smtClean="0"/>
              <a:t>with human-assigned </a:t>
            </a:r>
            <a:r>
              <a:rPr lang="en-GB" dirty="0"/>
              <a:t>sentiment scores for </a:t>
            </a:r>
            <a:r>
              <a:rPr lang="en-GB" dirty="0" smtClean="0"/>
              <a:t>each </a:t>
            </a:r>
            <a:r>
              <a:rPr lang="en-GB" dirty="0"/>
              <a:t>one). </a:t>
            </a:r>
            <a:endParaRPr lang="en-GB" dirty="0" smtClean="0"/>
          </a:p>
          <a:p>
            <a:pPr lvl="1"/>
            <a:r>
              <a:rPr lang="en-GB" dirty="0" smtClean="0"/>
              <a:t>It </a:t>
            </a:r>
            <a:r>
              <a:rPr lang="en-GB" dirty="0"/>
              <a:t>does this by repeatedly increasing </a:t>
            </a:r>
            <a:r>
              <a:rPr lang="en-GB" dirty="0" smtClean="0"/>
              <a:t>or decreasing </a:t>
            </a:r>
            <a:r>
              <a:rPr lang="en-GB" dirty="0"/>
              <a:t>the term weights by 1, one </a:t>
            </a:r>
            <a:r>
              <a:rPr lang="en-GB" dirty="0" smtClean="0"/>
              <a:t>term </a:t>
            </a:r>
            <a:r>
              <a:rPr lang="en-GB" dirty="0"/>
              <a:t>at a time, and then assessing whether this </a:t>
            </a:r>
            <a:r>
              <a:rPr lang="en-GB" dirty="0" smtClean="0"/>
              <a:t>change </a:t>
            </a:r>
            <a:r>
              <a:rPr lang="en-GB" dirty="0"/>
              <a:t>increases, decreases or does not </a:t>
            </a:r>
            <a:r>
              <a:rPr lang="en-GB" dirty="0" smtClean="0"/>
              <a:t>affect </a:t>
            </a:r>
            <a:r>
              <a:rPr lang="en-GB" dirty="0"/>
              <a:t>the overall classification accuracy for the </a:t>
            </a:r>
            <a:r>
              <a:rPr lang="en-GB" dirty="0" smtClean="0"/>
              <a:t>human </a:t>
            </a:r>
            <a:r>
              <a:rPr lang="en-GB" dirty="0"/>
              <a:t>coded texts. </a:t>
            </a:r>
            <a:endParaRPr lang="en-GB" dirty="0" smtClean="0"/>
          </a:p>
          <a:p>
            <a:pPr lvl="1"/>
            <a:r>
              <a:rPr lang="en-GB" dirty="0" smtClean="0"/>
              <a:t>Changes </a:t>
            </a:r>
            <a:r>
              <a:rPr lang="en-GB" dirty="0"/>
              <a:t>that improve </a:t>
            </a:r>
            <a:r>
              <a:rPr lang="en-GB" dirty="0" smtClean="0"/>
              <a:t>accuracy </a:t>
            </a:r>
            <a:r>
              <a:rPr lang="en-GB" dirty="0"/>
              <a:t>are kept and the process is repeated </a:t>
            </a:r>
            <a:r>
              <a:rPr lang="en-GB" dirty="0" smtClean="0"/>
              <a:t>until no </a:t>
            </a:r>
            <a:r>
              <a:rPr lang="en-GB" dirty="0"/>
              <a:t>term strength change improves the </a:t>
            </a:r>
            <a:r>
              <a:rPr lang="en-GB" dirty="0" smtClean="0"/>
              <a:t>overall </a:t>
            </a:r>
            <a:r>
              <a:rPr lang="en-GB" dirty="0"/>
              <a:t>classification </a:t>
            </a:r>
            <a:r>
              <a:rPr lang="en-GB" dirty="0" smtClean="0"/>
              <a:t>accuracy</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35</a:t>
            </a:fld>
            <a:endParaRPr lang="en-US" dirty="0"/>
          </a:p>
        </p:txBody>
      </p:sp>
      <p:sp>
        <p:nvSpPr>
          <p:cNvPr id="5" name="TextBox 4"/>
          <p:cNvSpPr txBox="1"/>
          <p:nvPr/>
        </p:nvSpPr>
        <p:spPr>
          <a:xfrm>
            <a:off x="6156176" y="6001920"/>
            <a:ext cx="2660793" cy="338554"/>
          </a:xfrm>
          <a:prstGeom prst="rect">
            <a:avLst/>
          </a:prstGeom>
          <a:solidFill>
            <a:schemeClr val="bg2"/>
          </a:solidFill>
        </p:spPr>
        <p:txBody>
          <a:bodyPr wrap="none" rtlCol="0">
            <a:spAutoFit/>
          </a:bodyPr>
          <a:lstStyle/>
          <a:p>
            <a:r>
              <a:rPr lang="de-DE" sz="1600" dirty="0" smtClean="0">
                <a:latin typeface="+mj-lt"/>
              </a:rPr>
              <a:t>Cited from Thelwall (2013)</a:t>
            </a:r>
            <a:endParaRPr lang="en-GB" sz="1600" dirty="0">
              <a:latin typeface="+mj-lt"/>
            </a:endParaRPr>
          </a:p>
        </p:txBody>
      </p:sp>
    </p:spTree>
    <p:extLst>
      <p:ext uri="{BB962C8B-B14F-4D97-AF65-F5344CB8AC3E}">
        <p14:creationId xmlns:p14="http://schemas.microsoft.com/office/powerpoint/2010/main" val="955505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Sentiment is social (Tan et al., 2011)</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36</a:t>
            </a:fld>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703580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5688732"/>
            <a:ext cx="6623050"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380102" y="6424939"/>
            <a:ext cx="2763898" cy="338554"/>
          </a:xfrm>
          <a:prstGeom prst="rect">
            <a:avLst/>
          </a:prstGeom>
          <a:solidFill>
            <a:schemeClr val="bg2"/>
          </a:solidFill>
        </p:spPr>
        <p:txBody>
          <a:bodyPr wrap="none" rtlCol="0">
            <a:spAutoFit/>
          </a:bodyPr>
          <a:lstStyle/>
          <a:p>
            <a:r>
              <a:rPr lang="de-DE" sz="1600" dirty="0" smtClean="0">
                <a:latin typeface="+mj-lt"/>
              </a:rPr>
              <a:t>From Potts (2013), pp. 83ff.</a:t>
            </a:r>
            <a:endParaRPr lang="en-GB" sz="1600" dirty="0">
              <a:latin typeface="+mj-lt"/>
            </a:endParaRPr>
          </a:p>
        </p:txBody>
      </p:sp>
    </p:spTree>
    <p:extLst>
      <p:ext uri="{BB962C8B-B14F-4D97-AF65-F5344CB8AC3E}">
        <p14:creationId xmlns:p14="http://schemas.microsoft.com/office/powerpoint/2010/main" val="36250490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Tan et al. (2011): results</a:t>
            </a:r>
            <a:endParaRPr lang="en-GB" dirty="0"/>
          </a:p>
        </p:txBody>
      </p:sp>
      <p:sp>
        <p:nvSpPr>
          <p:cNvPr id="3" name="Content Placeholder 2"/>
          <p:cNvSpPr>
            <a:spLocks noGrp="1"/>
          </p:cNvSpPr>
          <p:nvPr>
            <p:ph idx="1"/>
          </p:nvPr>
        </p:nvSpPr>
        <p:spPr>
          <a:xfrm>
            <a:off x="457200" y="5805264"/>
            <a:ext cx="7211144" cy="648072"/>
          </a:xfrm>
        </p:spPr>
        <p:txBody>
          <a:bodyPr>
            <a:normAutofit fontScale="77500" lnSpcReduction="20000"/>
          </a:bodyPr>
          <a:lstStyle/>
          <a:p>
            <a:r>
              <a:rPr lang="de-DE" dirty="0" smtClean="0"/>
              <a:t>The authors also derived a predictive model for tweets and users sentiment</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37</a:t>
            </a:fld>
            <a:endParaRPr lang="en-US"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25" y="1484784"/>
            <a:ext cx="6864350"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716016" y="6409321"/>
            <a:ext cx="2763898" cy="338554"/>
          </a:xfrm>
          <a:prstGeom prst="rect">
            <a:avLst/>
          </a:prstGeom>
          <a:solidFill>
            <a:schemeClr val="bg2"/>
          </a:solidFill>
        </p:spPr>
        <p:txBody>
          <a:bodyPr wrap="none" rtlCol="0">
            <a:spAutoFit/>
          </a:bodyPr>
          <a:lstStyle/>
          <a:p>
            <a:r>
              <a:rPr lang="de-DE" sz="1600" dirty="0" smtClean="0">
                <a:latin typeface="+mj-lt"/>
              </a:rPr>
              <a:t>From Potts (2013), pp. 83ff.</a:t>
            </a:r>
            <a:endParaRPr lang="en-GB" sz="1600" dirty="0">
              <a:latin typeface="+mj-lt"/>
            </a:endParaRPr>
          </a:p>
        </p:txBody>
      </p:sp>
    </p:spTree>
    <p:extLst>
      <p:ext uri="{BB962C8B-B14F-4D97-AF65-F5344CB8AC3E}">
        <p14:creationId xmlns:p14="http://schemas.microsoft.com/office/powerpoint/2010/main" val="37379618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8010" y="5445224"/>
            <a:ext cx="64807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2312" y="980728"/>
            <a:ext cx="8098160" cy="5472608"/>
          </a:xfrm>
        </p:spPr>
        <p:txBody>
          <a:bodyPr/>
          <a:lstStyle/>
          <a:p>
            <a:r>
              <a:rPr lang="de-DE" sz="3600" dirty="0" smtClean="0"/>
              <a:t>Motivation and overview</a:t>
            </a:r>
            <a:br>
              <a:rPr lang="de-DE" sz="3600" dirty="0" smtClean="0"/>
            </a:br>
            <a:r>
              <a:rPr lang="de-DE" sz="3600" dirty="0" smtClean="0"/>
              <a:t>Major dimensions: Units of analysis, methods, features</a:t>
            </a:r>
            <a:br>
              <a:rPr lang="de-DE" sz="3600" dirty="0" smtClean="0"/>
            </a:br>
            <a:r>
              <a:rPr lang="en-GB" sz="3200" dirty="0" smtClean="0"/>
              <a:t>Issues in aspect-/sentence-oriented SA</a:t>
            </a:r>
            <a:r>
              <a:rPr lang="de-DE" sz="3600" dirty="0"/>
              <a:t/>
            </a:r>
            <a:br>
              <a:rPr lang="de-DE" sz="3600" dirty="0"/>
            </a:br>
            <a:r>
              <a:rPr lang="de-DE" sz="3600" dirty="0" smtClean="0"/>
              <a:t>Social media: the case of tweets</a:t>
            </a:r>
            <a:br>
              <a:rPr lang="de-DE" sz="3600" dirty="0" smtClean="0"/>
            </a:br>
            <a:r>
              <a:rPr lang="de-DE" sz="3600" dirty="0" smtClean="0"/>
              <a:t>Evaluation</a:t>
            </a:r>
            <a:br>
              <a:rPr lang="de-DE" sz="3600" dirty="0" smtClean="0"/>
            </a:br>
            <a:r>
              <a:rPr lang="de-DE" sz="2600" dirty="0" smtClean="0"/>
              <a:t>Some challenges and current research directions</a:t>
            </a:r>
            <a:endParaRPr lang="en-GB" sz="2600" dirty="0"/>
          </a:p>
        </p:txBody>
      </p:sp>
    </p:spTree>
    <p:extLst>
      <p:ext uri="{BB962C8B-B14F-4D97-AF65-F5344CB8AC3E}">
        <p14:creationId xmlns:p14="http://schemas.microsoft.com/office/powerpoint/2010/main" val="38272269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Performance overview (2012) (1)</a:t>
            </a:r>
            <a:endParaRPr lang="en-GB"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609725"/>
            <a:ext cx="7429500"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79512" y="260648"/>
            <a:ext cx="3270960" cy="338554"/>
          </a:xfrm>
          <a:prstGeom prst="rect">
            <a:avLst/>
          </a:prstGeom>
          <a:solidFill>
            <a:schemeClr val="bg2"/>
          </a:solidFill>
        </p:spPr>
        <p:txBody>
          <a:bodyPr wrap="none" rtlCol="0">
            <a:spAutoFit/>
          </a:bodyPr>
          <a:lstStyle/>
          <a:p>
            <a:r>
              <a:rPr lang="de-DE" sz="1600" dirty="0">
                <a:latin typeface="+mj-lt"/>
              </a:rPr>
              <a:t>From </a:t>
            </a:r>
            <a:r>
              <a:rPr lang="de-DE" sz="1600" dirty="0" smtClean="0">
                <a:latin typeface="+mj-lt"/>
              </a:rPr>
              <a:t>Tsytsarau </a:t>
            </a:r>
            <a:r>
              <a:rPr lang="de-DE" sz="1600" dirty="0">
                <a:latin typeface="+mj-lt"/>
              </a:rPr>
              <a:t>&amp; </a:t>
            </a:r>
            <a:r>
              <a:rPr lang="de-DE" sz="1600" dirty="0" smtClean="0">
                <a:latin typeface="+mj-lt"/>
              </a:rPr>
              <a:t>Palpanas </a:t>
            </a:r>
            <a:r>
              <a:rPr lang="de-DE" sz="1600" dirty="0">
                <a:latin typeface="+mj-lt"/>
              </a:rPr>
              <a:t>(2012</a:t>
            </a:r>
            <a:r>
              <a:rPr lang="de-DE" sz="1600" dirty="0" smtClean="0">
                <a:latin typeface="+mj-lt"/>
              </a:rPr>
              <a:t>)</a:t>
            </a:r>
            <a:endParaRPr lang="en-GB" sz="1600" dirty="0">
              <a:latin typeface="+mj-lt"/>
            </a:endParaRPr>
          </a:p>
        </p:txBody>
      </p:sp>
    </p:spTree>
    <p:extLst>
      <p:ext uri="{BB962C8B-B14F-4D97-AF65-F5344CB8AC3E}">
        <p14:creationId xmlns:p14="http://schemas.microsoft.com/office/powerpoint/2010/main" val="35684024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7544" y="2750907"/>
            <a:ext cx="799288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2312" y="980728"/>
            <a:ext cx="8098160" cy="5472608"/>
          </a:xfrm>
        </p:spPr>
        <p:txBody>
          <a:bodyPr/>
          <a:lstStyle/>
          <a:p>
            <a:r>
              <a:rPr lang="de-DE" sz="2800" dirty="0" smtClean="0"/>
              <a:t>Motivation and overview (you use it already)</a:t>
            </a:r>
            <a:r>
              <a:rPr lang="de-DE" sz="3600" dirty="0" smtClean="0"/>
              <a:t/>
            </a:r>
            <a:br>
              <a:rPr lang="de-DE" sz="3600" dirty="0" smtClean="0"/>
            </a:br>
            <a:r>
              <a:rPr lang="de-DE" sz="3600" dirty="0" smtClean="0"/>
              <a:t>Major dimensions: Units of analysis, methods, features</a:t>
            </a:r>
            <a:br>
              <a:rPr lang="de-DE" sz="3600" dirty="0" smtClean="0"/>
            </a:br>
            <a:r>
              <a:rPr lang="en-GB" sz="3200" dirty="0" smtClean="0"/>
              <a:t>Issues in aspect-/sentence-oriented SA</a:t>
            </a:r>
            <a:r>
              <a:rPr lang="de-DE" sz="3600" dirty="0"/>
              <a:t/>
            </a:r>
            <a:br>
              <a:rPr lang="de-DE" sz="3600" dirty="0"/>
            </a:br>
            <a:r>
              <a:rPr lang="de-DE" sz="3600" dirty="0" smtClean="0"/>
              <a:t>Social media: the case of tweets</a:t>
            </a:r>
            <a:br>
              <a:rPr lang="de-DE" sz="3600" dirty="0" smtClean="0"/>
            </a:br>
            <a:r>
              <a:rPr lang="de-DE" sz="3600" dirty="0" smtClean="0"/>
              <a:t>Evaluation</a:t>
            </a:r>
            <a:br>
              <a:rPr lang="de-DE" sz="3600" dirty="0" smtClean="0"/>
            </a:br>
            <a:r>
              <a:rPr lang="de-DE" sz="2600" dirty="0" smtClean="0"/>
              <a:t>Some challenges and current research directions</a:t>
            </a:r>
            <a:endParaRPr lang="en-GB" sz="2600" dirty="0"/>
          </a:p>
        </p:txBody>
      </p:sp>
      <p:sp>
        <p:nvSpPr>
          <p:cNvPr id="4" name="Footer Placeholder 3"/>
          <p:cNvSpPr>
            <a:spLocks noGrp="1"/>
          </p:cNvSpPr>
          <p:nvPr>
            <p:ph type="ftr" sz="quarter" idx="11"/>
          </p:nvPr>
        </p:nvSpPr>
        <p:spPr/>
        <p:txBody>
          <a:bodyPr/>
          <a:lstStyle/>
          <a:p>
            <a:r>
              <a:rPr kumimoji="0" lang="en-US" smtClean="0"/>
              <a:t>‹#›</a:t>
            </a:r>
            <a:endParaRPr kumimoji="0" lang="en-US"/>
          </a:p>
        </p:txBody>
      </p:sp>
    </p:spTree>
    <p:extLst>
      <p:ext uri="{BB962C8B-B14F-4D97-AF65-F5344CB8AC3E}">
        <p14:creationId xmlns:p14="http://schemas.microsoft.com/office/powerpoint/2010/main" val="33776486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Performance overview (2012) </a:t>
            </a:r>
            <a:r>
              <a:rPr lang="de-DE" dirty="0" smtClean="0"/>
              <a:t>(2)</a:t>
            </a:r>
            <a:endParaRPr lang="en-GB"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916832"/>
            <a:ext cx="7458075" cy="611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79512" y="260648"/>
            <a:ext cx="3270960" cy="338554"/>
          </a:xfrm>
          <a:prstGeom prst="rect">
            <a:avLst/>
          </a:prstGeom>
          <a:solidFill>
            <a:schemeClr val="bg2"/>
          </a:solidFill>
        </p:spPr>
        <p:txBody>
          <a:bodyPr wrap="none" rtlCol="0">
            <a:spAutoFit/>
          </a:bodyPr>
          <a:lstStyle/>
          <a:p>
            <a:r>
              <a:rPr lang="de-DE" sz="1600" dirty="0">
                <a:latin typeface="+mj-lt"/>
              </a:rPr>
              <a:t>From </a:t>
            </a:r>
            <a:r>
              <a:rPr lang="de-DE" sz="1600" dirty="0" smtClean="0">
                <a:latin typeface="+mj-lt"/>
              </a:rPr>
              <a:t>Tsytsarau </a:t>
            </a:r>
            <a:r>
              <a:rPr lang="de-DE" sz="1600" dirty="0">
                <a:latin typeface="+mj-lt"/>
              </a:rPr>
              <a:t>&amp; </a:t>
            </a:r>
            <a:r>
              <a:rPr lang="de-DE" sz="1600" dirty="0" smtClean="0">
                <a:latin typeface="+mj-lt"/>
              </a:rPr>
              <a:t>Palpanas </a:t>
            </a:r>
            <a:r>
              <a:rPr lang="de-DE" sz="1600" dirty="0">
                <a:latin typeface="+mj-lt"/>
              </a:rPr>
              <a:t>(2012</a:t>
            </a:r>
            <a:r>
              <a:rPr lang="de-DE" sz="1600" dirty="0" smtClean="0">
                <a:latin typeface="+mj-lt"/>
              </a:rPr>
              <a:t>)</a:t>
            </a:r>
            <a:endParaRPr lang="en-GB" sz="1600" dirty="0">
              <a:latin typeface="+mj-lt"/>
            </a:endParaRPr>
          </a:p>
        </p:txBody>
      </p:sp>
    </p:spTree>
    <p:extLst>
      <p:ext uri="{BB962C8B-B14F-4D97-AF65-F5344CB8AC3E}">
        <p14:creationId xmlns:p14="http://schemas.microsoft.com/office/powerpoint/2010/main" val="40890051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7544" y="5949280"/>
            <a:ext cx="799288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2312" y="980728"/>
            <a:ext cx="8098160" cy="5472608"/>
          </a:xfrm>
        </p:spPr>
        <p:txBody>
          <a:bodyPr/>
          <a:lstStyle/>
          <a:p>
            <a:r>
              <a:rPr lang="de-DE" sz="3600" dirty="0" smtClean="0"/>
              <a:t>Motivation and overview</a:t>
            </a:r>
            <a:br>
              <a:rPr lang="de-DE" sz="3600" dirty="0" smtClean="0"/>
            </a:br>
            <a:r>
              <a:rPr lang="de-DE" sz="3600" dirty="0" smtClean="0"/>
              <a:t>Major dimensions: Units of analysis, methods, features</a:t>
            </a:r>
            <a:br>
              <a:rPr lang="de-DE" sz="3600" dirty="0" smtClean="0"/>
            </a:br>
            <a:r>
              <a:rPr lang="en-GB" sz="3200" dirty="0" smtClean="0"/>
              <a:t>Issues in aspect-/sentence-oriented SA</a:t>
            </a:r>
            <a:r>
              <a:rPr lang="de-DE" sz="3600" dirty="0"/>
              <a:t/>
            </a:r>
            <a:br>
              <a:rPr lang="de-DE" sz="3600" dirty="0"/>
            </a:br>
            <a:r>
              <a:rPr lang="de-DE" sz="3600" dirty="0" smtClean="0"/>
              <a:t>Social media: the case of tweets</a:t>
            </a:r>
            <a:br>
              <a:rPr lang="de-DE" sz="3600" dirty="0" smtClean="0"/>
            </a:br>
            <a:r>
              <a:rPr lang="de-DE" sz="3600" dirty="0" smtClean="0"/>
              <a:t>Evaluation</a:t>
            </a:r>
            <a:br>
              <a:rPr lang="de-DE" sz="3600" dirty="0" smtClean="0"/>
            </a:br>
            <a:r>
              <a:rPr lang="de-DE" sz="2600" dirty="0" smtClean="0"/>
              <a:t>Some challenges and current research directions</a:t>
            </a:r>
            <a:endParaRPr lang="en-GB" sz="2600" dirty="0"/>
          </a:p>
        </p:txBody>
      </p:sp>
    </p:spTree>
    <p:extLst>
      <p:ext uri="{BB962C8B-B14F-4D97-AF65-F5344CB8AC3E}">
        <p14:creationId xmlns:p14="http://schemas.microsoft.com/office/powerpoint/2010/main" val="15863210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604" y="4797152"/>
            <a:ext cx="64807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2312" y="980728"/>
            <a:ext cx="8098160" cy="5472608"/>
          </a:xfrm>
        </p:spPr>
        <p:txBody>
          <a:bodyPr/>
          <a:lstStyle/>
          <a:p>
            <a:r>
              <a:rPr lang="de-DE" sz="4400" dirty="0" smtClean="0"/>
              <a:t>Some challenges and current research directions</a:t>
            </a:r>
            <a:r>
              <a:rPr lang="de-DE" sz="3600" dirty="0" smtClean="0"/>
              <a:t/>
            </a:r>
            <a:br>
              <a:rPr lang="de-DE" sz="3600" dirty="0" smtClean="0"/>
            </a:br>
            <a:r>
              <a:rPr lang="de-DE" sz="3600" dirty="0" smtClean="0"/>
              <a:t>   The “ground truth“</a:t>
            </a:r>
            <a:br>
              <a:rPr lang="de-DE" sz="3600" dirty="0" smtClean="0"/>
            </a:br>
            <a:r>
              <a:rPr lang="de-DE" sz="3600" dirty="0" smtClean="0"/>
              <a:t>   The concept of opinion/sentiment</a:t>
            </a:r>
            <a:br>
              <a:rPr lang="de-DE" sz="3600" dirty="0" smtClean="0"/>
            </a:br>
            <a:r>
              <a:rPr lang="de-DE" sz="3600" dirty="0" smtClean="0"/>
              <a:t>   </a:t>
            </a:r>
            <a:r>
              <a:rPr lang="de-DE" sz="3200" dirty="0" smtClean="0"/>
              <a:t>Opinion detection – opinion creation</a:t>
            </a:r>
            <a:endParaRPr lang="en-GB" sz="3200" dirty="0"/>
          </a:p>
        </p:txBody>
      </p:sp>
    </p:spTree>
    <p:extLst>
      <p:ext uri="{BB962C8B-B14F-4D97-AF65-F5344CB8AC3E}">
        <p14:creationId xmlns:p14="http://schemas.microsoft.com/office/powerpoint/2010/main" val="2679456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sz="2800" dirty="0" smtClean="0"/>
              <a:t>“Ground truth“ problems, esp. </a:t>
            </a:r>
            <a:r>
              <a:rPr lang="de-DE" sz="2800" dirty="0"/>
              <a:t>i</a:t>
            </a:r>
            <a:r>
              <a:rPr lang="de-DE" sz="2800" dirty="0" smtClean="0"/>
              <a:t>nter-rater reliability: </a:t>
            </a:r>
            <a:r>
              <a:rPr lang="de-DE" sz="2000" dirty="0" smtClean="0"/>
              <a:t>ex. STS-Gold dataset, Saif et al. 2013)</a:t>
            </a:r>
            <a:endParaRPr lang="en-GB" sz="2000" dirty="0"/>
          </a:p>
        </p:txBody>
      </p:sp>
      <p:sp>
        <p:nvSpPr>
          <p:cNvPr id="3" name="Content Placeholder 2"/>
          <p:cNvSpPr>
            <a:spLocks noGrp="1"/>
          </p:cNvSpPr>
          <p:nvPr>
            <p:ph idx="1"/>
          </p:nvPr>
        </p:nvSpPr>
        <p:spPr>
          <a:xfrm>
            <a:off x="457200" y="2879600"/>
            <a:ext cx="8229600" cy="3789760"/>
          </a:xfrm>
        </p:spPr>
        <p:txBody>
          <a:bodyPr>
            <a:normAutofit fontScale="85000" lnSpcReduction="20000"/>
          </a:bodyPr>
          <a:lstStyle/>
          <a:p>
            <a:r>
              <a:rPr lang="de-DE" dirty="0" smtClean="0"/>
              <a:t>2800 tweets selected to be about ≥ 1 of 28 entities, 200 tweets more added 32 more entities</a:t>
            </a:r>
          </a:p>
          <a:p>
            <a:r>
              <a:rPr lang="de-DE" dirty="0" smtClean="0"/>
              <a:t>3 raters agreed on only ~ 2000 of 3000 tweets</a:t>
            </a:r>
          </a:p>
          <a:p>
            <a:r>
              <a:rPr lang="de-DE" dirty="0" smtClean="0"/>
              <a:t>Krippendorff‘s alpha (along with recommendations):</a:t>
            </a:r>
          </a:p>
          <a:p>
            <a:pPr lvl="1"/>
            <a:r>
              <a:rPr lang="de-DE" dirty="0" smtClean="0"/>
              <a:t>.765 for tweet-level annotation </a:t>
            </a:r>
            <a:r>
              <a:rPr lang="de-DE" dirty="0" smtClean="0">
                <a:sym typeface="Wingdings" panose="05000000000000000000" pitchFamily="2" charset="2"/>
              </a:rPr>
              <a:t> tentative conclusions only</a:t>
            </a:r>
          </a:p>
          <a:p>
            <a:pPr lvl="1"/>
            <a:r>
              <a:rPr lang="de-DE" dirty="0" smtClean="0">
                <a:sym typeface="Wingdings" panose="05000000000000000000" pitchFamily="2" charset="2"/>
              </a:rPr>
              <a:t>.416 entity-level for individual tweets  discard </a:t>
            </a:r>
          </a:p>
          <a:p>
            <a:pPr lvl="1"/>
            <a:r>
              <a:rPr lang="de-DE" dirty="0" smtClean="0">
                <a:sym typeface="Wingdings" panose="05000000000000000000" pitchFamily="2" charset="2"/>
              </a:rPr>
              <a:t>.964 entity-level aggregated  good, but what does this mean?</a:t>
            </a:r>
          </a:p>
          <a:p>
            <a:r>
              <a:rPr lang="de-DE" dirty="0" smtClean="0">
                <a:sym typeface="Wingdings" panose="05000000000000000000" pitchFamily="2" charset="2"/>
              </a:rPr>
              <a:t>How expressive are those labels anyway? </a:t>
            </a:r>
          </a:p>
          <a:p>
            <a:r>
              <a:rPr lang="de-DE" dirty="0" smtClean="0">
                <a:sym typeface="Wingdings" panose="05000000000000000000" pitchFamily="2" charset="2"/>
              </a:rPr>
              <a:t>How constraining is a rater interface that only permits these labels?</a:t>
            </a:r>
            <a:endParaRPr lang="de-DE" dirty="0" smtClean="0"/>
          </a:p>
          <a:p>
            <a:endParaRPr lang="en-GB"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55651"/>
            <a:ext cx="614362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305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fld id="{5A1BDACB-B81C-41B5-BE61-F2E478F6F1C3}" type="slidenum">
              <a:rPr lang="en-US" smtClean="0"/>
              <a:pPr/>
              <a:t>44</a:t>
            </a:fld>
            <a:endParaRPr lang="en-US" dirty="0"/>
          </a:p>
        </p:txBody>
      </p:sp>
      <p:pic>
        <p:nvPicPr>
          <p:cNvPr id="419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773166"/>
            <a:ext cx="5844598" cy="5052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1200" y="4005064"/>
            <a:ext cx="4773794" cy="2681089"/>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1196752"/>
            <a:ext cx="3162300" cy="2990850"/>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de-DE" dirty="0" smtClean="0"/>
              <a:t>Reader-dependence of sentiment : ex. the Experience project </a:t>
            </a:r>
            <a:r>
              <a:rPr lang="de-DE" sz="2000" dirty="0" smtClean="0"/>
              <a:t>(from Potts, 2013)</a:t>
            </a:r>
            <a:endParaRPr lang="en-GB" sz="2000" dirty="0"/>
          </a:p>
        </p:txBody>
      </p:sp>
    </p:spTree>
    <p:extLst>
      <p:ext uri="{BB962C8B-B14F-4D97-AF65-F5344CB8AC3E}">
        <p14:creationId xmlns:p14="http://schemas.microsoft.com/office/powerpoint/2010/main" val="426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2816" y="5301208"/>
            <a:ext cx="820363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2312" y="980728"/>
            <a:ext cx="8098160" cy="5472608"/>
          </a:xfrm>
        </p:spPr>
        <p:txBody>
          <a:bodyPr/>
          <a:lstStyle/>
          <a:p>
            <a:r>
              <a:rPr lang="de-DE" sz="4400" dirty="0" smtClean="0"/>
              <a:t>Some challenges and current research directions</a:t>
            </a:r>
            <a:r>
              <a:rPr lang="de-DE" sz="3600" dirty="0" smtClean="0"/>
              <a:t/>
            </a:r>
            <a:br>
              <a:rPr lang="de-DE" sz="3600" dirty="0" smtClean="0"/>
            </a:br>
            <a:r>
              <a:rPr lang="de-DE" sz="3600" dirty="0" smtClean="0"/>
              <a:t>   The “ground truth“</a:t>
            </a:r>
            <a:br>
              <a:rPr lang="de-DE" sz="3600" dirty="0" smtClean="0"/>
            </a:br>
            <a:r>
              <a:rPr lang="de-DE" sz="3600" dirty="0" smtClean="0"/>
              <a:t>   The concept of opinion/sentiment</a:t>
            </a:r>
            <a:br>
              <a:rPr lang="de-DE" sz="3600" dirty="0" smtClean="0"/>
            </a:br>
            <a:r>
              <a:rPr lang="de-DE" sz="3600" dirty="0" smtClean="0"/>
              <a:t>   </a:t>
            </a:r>
            <a:r>
              <a:rPr lang="de-DE" sz="3200" dirty="0" smtClean="0"/>
              <a:t>Opinion detection – opinion creation</a:t>
            </a:r>
            <a:endParaRPr lang="en-GB" sz="3200" dirty="0"/>
          </a:p>
        </p:txBody>
      </p:sp>
      <p:sp>
        <p:nvSpPr>
          <p:cNvPr id="4" name="Footer Placeholder 3"/>
          <p:cNvSpPr>
            <a:spLocks noGrp="1"/>
          </p:cNvSpPr>
          <p:nvPr>
            <p:ph type="ftr" sz="quarter" idx="11"/>
          </p:nvPr>
        </p:nvSpPr>
        <p:spPr/>
        <p:txBody>
          <a:bodyPr/>
          <a:lstStyle/>
          <a:p>
            <a:r>
              <a:rPr kumimoji="0" lang="en-US" smtClean="0"/>
              <a:t>‹#›</a:t>
            </a:r>
            <a:endParaRPr kumimoji="0" lang="en-US"/>
          </a:p>
        </p:txBody>
      </p:sp>
    </p:spTree>
    <p:extLst>
      <p:ext uri="{BB962C8B-B14F-4D97-AF65-F5344CB8AC3E}">
        <p14:creationId xmlns:p14="http://schemas.microsoft.com/office/powerpoint/2010/main" val="17643156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smtClean="0"/>
              <a:t>Is sentiment really but             ? </a:t>
            </a:r>
            <a:endParaRPr lang="en-GB" dirty="0"/>
          </a:p>
        </p:txBody>
      </p:sp>
      <p:sp>
        <p:nvSpPr>
          <p:cNvPr id="3" name="Content Placeholder 2"/>
          <p:cNvSpPr>
            <a:spLocks noGrp="1"/>
          </p:cNvSpPr>
          <p:nvPr>
            <p:ph idx="1"/>
          </p:nvPr>
        </p:nvSpPr>
        <p:spPr/>
        <p:txBody>
          <a:bodyPr>
            <a:noAutofit/>
          </a:bodyPr>
          <a:lstStyle/>
          <a:p>
            <a:pPr marL="109728" indent="0">
              <a:buNone/>
            </a:pPr>
            <a:r>
              <a:rPr lang="en-GB" sz="1700" dirty="0" smtClean="0"/>
              <a:t>“</a:t>
            </a:r>
            <a:r>
              <a:rPr lang="en-GB" sz="1700" dirty="0" err="1" smtClean="0"/>
              <a:t>Headlong’s</a:t>
            </a:r>
            <a:r>
              <a:rPr lang="en-GB" sz="1700" dirty="0" smtClean="0"/>
              <a:t> </a:t>
            </a:r>
            <a:r>
              <a:rPr lang="en-GB" sz="1700" dirty="0"/>
              <a:t>adaptation of George Orwell’s ‘Nineteen Eighty-Four’ is such a </a:t>
            </a:r>
            <a:r>
              <a:rPr lang="en-GB" sz="1700" dirty="0">
                <a:solidFill>
                  <a:srgbClr val="00B050"/>
                </a:solidFill>
              </a:rPr>
              <a:t>sense-</a:t>
            </a:r>
            <a:r>
              <a:rPr lang="en-GB" sz="1700" dirty="0" err="1">
                <a:solidFill>
                  <a:srgbClr val="00B050"/>
                </a:solidFill>
              </a:rPr>
              <a:t>overloadingly</a:t>
            </a:r>
            <a:r>
              <a:rPr lang="en-GB" sz="1700" dirty="0">
                <a:solidFill>
                  <a:srgbClr val="00B050"/>
                </a:solidFill>
              </a:rPr>
              <a:t> visceral experience</a:t>
            </a:r>
            <a:r>
              <a:rPr lang="en-GB" sz="1700" dirty="0"/>
              <a:t> that it was </a:t>
            </a:r>
            <a:r>
              <a:rPr lang="en-GB" sz="1700" dirty="0">
                <a:solidFill>
                  <a:schemeClr val="accent6"/>
                </a:solidFill>
              </a:rPr>
              <a:t>only the second time around</a:t>
            </a:r>
            <a:r>
              <a:rPr lang="en-GB" sz="1700" dirty="0"/>
              <a:t>, as it transfers to the West End, that </a:t>
            </a:r>
            <a:r>
              <a:rPr lang="en-GB" sz="1700" dirty="0">
                <a:solidFill>
                  <a:schemeClr val="accent6"/>
                </a:solidFill>
              </a:rPr>
              <a:t>I realised quite how political it was</a:t>
            </a:r>
            <a:r>
              <a:rPr lang="en-GB" sz="1700" dirty="0"/>
              <a:t>. </a:t>
            </a:r>
            <a:br>
              <a:rPr lang="en-GB" sz="1700" dirty="0"/>
            </a:br>
            <a:r>
              <a:rPr lang="en-GB" sz="1700" dirty="0" smtClean="0"/>
              <a:t>Writer-directors […] have </a:t>
            </a:r>
            <a:r>
              <a:rPr lang="en-GB" sz="1700" dirty="0">
                <a:solidFill>
                  <a:schemeClr val="accent6"/>
                </a:solidFill>
              </a:rPr>
              <a:t>reconfigured Orwell’s plot, making it less about Stalinism, more about state-sponsored torture</a:t>
            </a:r>
            <a:r>
              <a:rPr lang="en-GB" sz="1700" dirty="0"/>
              <a:t>. Which makes </a:t>
            </a:r>
            <a:r>
              <a:rPr lang="en-GB" sz="1700" dirty="0">
                <a:solidFill>
                  <a:srgbClr val="00B050"/>
                </a:solidFill>
              </a:rPr>
              <a:t>great, </a:t>
            </a:r>
            <a:r>
              <a:rPr lang="en-GB" sz="1700" dirty="0">
                <a:solidFill>
                  <a:srgbClr val="FF0000"/>
                </a:solidFill>
              </a:rPr>
              <a:t>queasy</a:t>
            </a:r>
            <a:r>
              <a:rPr lang="en-GB" sz="1700" dirty="0">
                <a:solidFill>
                  <a:srgbClr val="00B050"/>
                </a:solidFill>
              </a:rPr>
              <a:t> theatre</a:t>
            </a:r>
            <a:r>
              <a:rPr lang="en-GB" sz="1700" dirty="0"/>
              <a:t>, as Sam Crane’s </a:t>
            </a:r>
            <a:r>
              <a:rPr lang="en-GB" sz="1700" dirty="0">
                <a:solidFill>
                  <a:srgbClr val="FF0000"/>
                </a:solidFill>
              </a:rPr>
              <a:t>frail </a:t>
            </a:r>
            <a:r>
              <a:rPr lang="en-GB" sz="1700" dirty="0"/>
              <a:t>Winston stumbles through 101 minutes of </a:t>
            </a:r>
            <a:r>
              <a:rPr lang="en-GB" sz="1700" dirty="0">
                <a:solidFill>
                  <a:srgbClr val="FF0000"/>
                </a:solidFill>
              </a:rPr>
              <a:t>disorientating </a:t>
            </a:r>
            <a:r>
              <a:rPr lang="en-GB" sz="1700" dirty="0"/>
              <a:t>flashbacks, </a:t>
            </a:r>
            <a:r>
              <a:rPr lang="en-GB" sz="1700" dirty="0">
                <a:solidFill>
                  <a:srgbClr val="FF0000"/>
                </a:solidFill>
              </a:rPr>
              <a:t>agonising</a:t>
            </a:r>
            <a:r>
              <a:rPr lang="en-GB" sz="1700" dirty="0"/>
              <a:t> reminisce, </a:t>
            </a:r>
            <a:r>
              <a:rPr lang="en-GB" sz="1700" dirty="0">
                <a:solidFill>
                  <a:srgbClr val="FF0000"/>
                </a:solidFill>
              </a:rPr>
              <a:t>blinding</a:t>
            </a:r>
            <a:r>
              <a:rPr lang="en-GB" sz="1700" dirty="0"/>
              <a:t> lights, </a:t>
            </a:r>
            <a:r>
              <a:rPr lang="en-GB" sz="1700" dirty="0">
                <a:solidFill>
                  <a:srgbClr val="FF0000"/>
                </a:solidFill>
              </a:rPr>
              <a:t>distorted roars</a:t>
            </a:r>
            <a:r>
              <a:rPr lang="en-GB" sz="1700" dirty="0"/>
              <a:t>, walls that </a:t>
            </a:r>
            <a:r>
              <a:rPr lang="en-GB" sz="1700" dirty="0">
                <a:solidFill>
                  <a:srgbClr val="FF0000"/>
                </a:solidFill>
              </a:rPr>
              <a:t>explode</a:t>
            </a:r>
            <a:r>
              <a:rPr lang="en-GB" sz="1700" dirty="0"/>
              <a:t> in hails of sparks, </a:t>
            </a:r>
            <a:r>
              <a:rPr lang="en-GB" sz="1700" dirty="0" smtClean="0"/>
              <a:t>[…] and </a:t>
            </a:r>
            <a:r>
              <a:rPr lang="en-GB" sz="1700" dirty="0"/>
              <a:t>the almost-too-much-to-bear Room 101 section, which churns past like ‘The </a:t>
            </a:r>
            <a:r>
              <a:rPr lang="en-GB" sz="1700" dirty="0">
                <a:solidFill>
                  <a:srgbClr val="FF0000"/>
                </a:solidFill>
              </a:rPr>
              <a:t>Prisoner</a:t>
            </a:r>
            <a:r>
              <a:rPr lang="en-GB" sz="1700" dirty="0"/>
              <a:t>’ relocated to </a:t>
            </a:r>
            <a:r>
              <a:rPr lang="en-GB" sz="1700" dirty="0">
                <a:solidFill>
                  <a:srgbClr val="FF0000"/>
                </a:solidFill>
              </a:rPr>
              <a:t>Guantanamo Bay</a:t>
            </a:r>
            <a:r>
              <a:rPr lang="en-GB" sz="1700" dirty="0"/>
              <a:t>.</a:t>
            </a:r>
            <a:br>
              <a:rPr lang="en-GB" sz="1700" dirty="0"/>
            </a:br>
            <a:r>
              <a:rPr lang="en-GB" sz="1700" dirty="0" smtClean="0"/>
              <a:t>[…] Crane’s </a:t>
            </a:r>
            <a:r>
              <a:rPr lang="en-GB" sz="1700" dirty="0"/>
              <a:t>traumatised Winston lives in two strangely overlapping time zones – 1984 and an unspecified present day. </a:t>
            </a:r>
            <a:r>
              <a:rPr lang="en-GB" sz="1700" dirty="0">
                <a:solidFill>
                  <a:schemeClr val="accent3"/>
                </a:solidFill>
              </a:rPr>
              <a:t>The former, with its two-minute hate and its </a:t>
            </a:r>
            <a:r>
              <a:rPr lang="en-GB" sz="1700" dirty="0" err="1">
                <a:solidFill>
                  <a:schemeClr val="accent3"/>
                </a:solidFill>
              </a:rPr>
              <a:t>sexcrime</a:t>
            </a:r>
            <a:r>
              <a:rPr lang="en-GB" sz="1700" dirty="0">
                <a:solidFill>
                  <a:schemeClr val="accent3"/>
                </a:solidFill>
              </a:rPr>
              <a:t> and its Ministry of Love, clearly never happened. </a:t>
            </a:r>
            <a:r>
              <a:rPr lang="en-GB" sz="1700" dirty="0"/>
              <a:t>But the present day version, in which a shattered Winston groggily staggers through a </a:t>
            </a:r>
            <a:r>
              <a:rPr lang="en-GB" sz="1700" dirty="0" smtClean="0"/>
              <a:t>'normal' </a:t>
            </a:r>
            <a:r>
              <a:rPr lang="en-GB" sz="1700" dirty="0"/>
              <a:t>but entirely indifferent world, is plausible. </a:t>
            </a:r>
            <a:r>
              <a:rPr lang="en-GB" sz="1700" dirty="0">
                <a:solidFill>
                  <a:schemeClr val="accent3"/>
                </a:solidFill>
              </a:rPr>
              <a:t>Any individual who has crossed the state – and there are some obvious examples – could go through what Orwell’s Winston went through. </a:t>
            </a:r>
            <a:r>
              <a:rPr lang="en-GB" sz="1700" dirty="0"/>
              <a:t>Second time out, it feels like an </a:t>
            </a:r>
            <a:r>
              <a:rPr lang="en-GB" sz="1700" dirty="0">
                <a:solidFill>
                  <a:srgbClr val="FF0000"/>
                </a:solidFill>
              </a:rPr>
              <a:t>angrier</a:t>
            </a:r>
            <a:r>
              <a:rPr lang="en-GB" sz="1700" dirty="0"/>
              <a:t> and </a:t>
            </a:r>
            <a:r>
              <a:rPr lang="en-GB" sz="1700" dirty="0">
                <a:solidFill>
                  <a:srgbClr val="FF0000"/>
                </a:solidFill>
              </a:rPr>
              <a:t>more emotionally righteous </a:t>
            </a:r>
            <a:r>
              <a:rPr lang="en-GB" sz="1700" dirty="0"/>
              <a:t>play.</a:t>
            </a:r>
            <a:br>
              <a:rPr lang="en-GB" sz="1700" dirty="0"/>
            </a:br>
            <a:r>
              <a:rPr lang="en-GB" sz="1700" dirty="0" smtClean="0"/>
              <a:t>Some </a:t>
            </a:r>
            <a:r>
              <a:rPr lang="en-GB" sz="1700" dirty="0">
                <a:solidFill>
                  <a:srgbClr val="FF0000"/>
                </a:solidFill>
              </a:rPr>
              <a:t>weaknesses</a:t>
            </a:r>
            <a:r>
              <a:rPr lang="en-GB" sz="1700" dirty="0"/>
              <a:t> become more apparent second time too</a:t>
            </a:r>
            <a:r>
              <a:rPr lang="en-GB" sz="1700" dirty="0" smtClean="0"/>
              <a:t>.” </a:t>
            </a:r>
            <a:endParaRPr lang="en-GB" sz="1700" dirty="0"/>
          </a:p>
        </p:txBody>
      </p:sp>
      <p:sp>
        <p:nvSpPr>
          <p:cNvPr id="5" name="Oval Callout 4"/>
          <p:cNvSpPr/>
          <p:nvPr/>
        </p:nvSpPr>
        <p:spPr>
          <a:xfrm>
            <a:off x="7308304" y="1628800"/>
            <a:ext cx="1512168" cy="504056"/>
          </a:xfrm>
          <a:prstGeom prst="wedgeEllipseCallout">
            <a:avLst/>
          </a:prstGeom>
          <a:solidFill>
            <a:schemeClr val="accent6"/>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latin typeface="+mj-lt"/>
              </a:rPr>
              <a:t>neutral</a:t>
            </a:r>
            <a:endParaRPr lang="en-GB" sz="2000" dirty="0">
              <a:latin typeface="+mj-lt"/>
            </a:endParaRPr>
          </a:p>
        </p:txBody>
      </p:sp>
      <p:sp>
        <p:nvSpPr>
          <p:cNvPr id="6" name="Oval Callout 5"/>
          <p:cNvSpPr/>
          <p:nvPr/>
        </p:nvSpPr>
        <p:spPr>
          <a:xfrm>
            <a:off x="6739508" y="2348880"/>
            <a:ext cx="1792931" cy="504056"/>
          </a:xfrm>
          <a:prstGeom prst="wedgeEllipseCallou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latin typeface="+mj-lt"/>
              </a:rPr>
              <a:t>positive</a:t>
            </a:r>
            <a:endParaRPr lang="en-GB" sz="2000" dirty="0">
              <a:latin typeface="+mj-lt"/>
            </a:endParaRPr>
          </a:p>
        </p:txBody>
      </p:sp>
      <p:sp>
        <p:nvSpPr>
          <p:cNvPr id="7" name="Oval Callout 6"/>
          <p:cNvSpPr/>
          <p:nvPr/>
        </p:nvSpPr>
        <p:spPr>
          <a:xfrm>
            <a:off x="7333255" y="3251143"/>
            <a:ext cx="1810746" cy="504056"/>
          </a:xfrm>
          <a:prstGeom prst="wedgeEllipseCallout">
            <a:avLst>
              <a:gd name="adj1" fmla="val -38792"/>
              <a:gd name="adj2" fmla="val -67641"/>
            </a:avLst>
          </a:prstGeom>
          <a:solidFill>
            <a:srgbClr val="FF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latin typeface="+mj-lt"/>
              </a:rPr>
              <a:t>n</a:t>
            </a:r>
            <a:r>
              <a:rPr lang="de-DE" sz="2000" dirty="0" smtClean="0">
                <a:latin typeface="+mj-lt"/>
              </a:rPr>
              <a:t>egative?</a:t>
            </a:r>
            <a:endParaRPr lang="en-GB" sz="2000" dirty="0">
              <a:latin typeface="+mj-lt"/>
            </a:endParaRPr>
          </a:p>
        </p:txBody>
      </p:sp>
      <p:sp>
        <p:nvSpPr>
          <p:cNvPr id="8" name="Oval Callout 7"/>
          <p:cNvSpPr/>
          <p:nvPr/>
        </p:nvSpPr>
        <p:spPr>
          <a:xfrm>
            <a:off x="7333255" y="3933056"/>
            <a:ext cx="1639617" cy="504056"/>
          </a:xfrm>
          <a:prstGeom prst="wedgeEllipseCallout">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latin typeface="+mj-lt"/>
              </a:rPr>
              <a:t>Neutral?</a:t>
            </a:r>
            <a:endParaRPr lang="en-GB" sz="2000" dirty="0">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1185" y="755087"/>
            <a:ext cx="1537119" cy="988916"/>
          </a:xfrm>
          <a:prstGeom prst="rect">
            <a:avLst/>
          </a:prstGeom>
        </p:spPr>
      </p:pic>
    </p:spTree>
    <p:extLst>
      <p:ext uri="{BB962C8B-B14F-4D97-AF65-F5344CB8AC3E}">
        <p14:creationId xmlns:p14="http://schemas.microsoft.com/office/powerpoint/2010/main" val="314087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More </a:t>
            </a:r>
            <a:r>
              <a:rPr lang="de-DE" smtClean="0"/>
              <a:t>than binary (example)</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47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1916832"/>
            <a:ext cx="6568867" cy="4680520"/>
          </a:xfrm>
          <a:prstGeom prst="rect">
            <a:avLst/>
          </a:prstGeom>
        </p:spPr>
      </p:pic>
    </p:spTree>
    <p:extLst>
      <p:ext uri="{BB962C8B-B14F-4D97-AF65-F5344CB8AC3E}">
        <p14:creationId xmlns:p14="http://schemas.microsoft.com/office/powerpoint/2010/main" val="4241578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In </a:t>
            </a:r>
            <a:br>
              <a:rPr lang="de-DE" dirty="0" smtClean="0"/>
            </a:br>
            <a:r>
              <a:rPr lang="de-DE" dirty="0" smtClean="0"/>
              <a:t>politics</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48</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215" y="764704"/>
            <a:ext cx="6316157"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67543" y="1988840"/>
            <a:ext cx="1906671" cy="4770537"/>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Someone who writes "I'm so happy that Newt Gingrich is staying in the race" might be a genuine Gingrich fan, or they might be someone who hates him, but likes that he's staying in the race because he's entertaining, or because they think he's hurting the Republican field</a:t>
            </a:r>
            <a:r>
              <a:rPr lang="en-GB" sz="1600" dirty="0" smtClean="0">
                <a:latin typeface="Arial" panose="020B0604020202020204" pitchFamily="34" charset="0"/>
                <a:cs typeface="Arial" panose="020B0604020202020204" pitchFamily="34" charset="0"/>
              </a:rPr>
              <a:t>.</a:t>
            </a:r>
          </a:p>
          <a:p>
            <a:r>
              <a:rPr lang="de-DE" sz="1600" dirty="0" smtClean="0">
                <a:latin typeface="Arial" panose="020B0604020202020204" pitchFamily="34" charset="0"/>
                <a:cs typeface="Arial" panose="020B0604020202020204" pitchFamily="34" charset="0"/>
                <a:sym typeface="Wingdings" panose="05000000000000000000" pitchFamily="2" charset="2"/>
              </a:rPr>
              <a:t> irony? sarcasm?</a:t>
            </a: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456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What is an opinion?</a:t>
            </a:r>
            <a:endParaRPr lang="en-GB" dirty="0"/>
          </a:p>
        </p:txBody>
      </p:sp>
      <p:sp>
        <p:nvSpPr>
          <p:cNvPr id="3" name="Content Placeholder 2"/>
          <p:cNvSpPr>
            <a:spLocks noGrp="1"/>
          </p:cNvSpPr>
          <p:nvPr>
            <p:ph idx="1"/>
          </p:nvPr>
        </p:nvSpPr>
        <p:spPr/>
        <p:txBody>
          <a:bodyPr>
            <a:normAutofit fontScale="85000" lnSpcReduction="20000"/>
          </a:bodyPr>
          <a:lstStyle/>
          <a:p>
            <a:r>
              <a:rPr lang="de-DE" dirty="0" smtClean="0"/>
              <a:t>“The fact is ...“ and similar expressions are highly correlated with subjectivity (Riloff and Wiebe, 2003)</a:t>
            </a:r>
          </a:p>
          <a:p>
            <a:endParaRPr lang="en-GB" dirty="0" smtClean="0"/>
          </a:p>
          <a:p>
            <a:pPr marL="109728" indent="0">
              <a:buNone/>
            </a:pPr>
            <a:r>
              <a:rPr lang="en-GB" dirty="0" smtClean="0"/>
              <a:t>opinion </a:t>
            </a:r>
            <a:r>
              <a:rPr lang="en-GB" dirty="0"/>
              <a:t>(</a:t>
            </a:r>
            <a:r>
              <a:rPr lang="en-GB" dirty="0" err="1"/>
              <a:t>əˈpɪnjən</a:t>
            </a:r>
            <a:r>
              <a:rPr lang="en-GB" dirty="0"/>
              <a:t>) </a:t>
            </a:r>
          </a:p>
          <a:p>
            <a:pPr marL="109728" indent="0">
              <a:buNone/>
            </a:pPr>
            <a:r>
              <a:rPr lang="en-GB" i="1" dirty="0"/>
              <a:t>n</a:t>
            </a:r>
            <a:endParaRPr lang="en-GB" dirty="0"/>
          </a:p>
          <a:p>
            <a:pPr marL="109728" indent="0">
              <a:buNone/>
            </a:pPr>
            <a:r>
              <a:rPr lang="en-GB" b="1" dirty="0"/>
              <a:t>1. </a:t>
            </a:r>
            <a:r>
              <a:rPr lang="en-GB" dirty="0"/>
              <a:t>judgment or belief not founded on certainty or proof</a:t>
            </a:r>
          </a:p>
          <a:p>
            <a:pPr marL="109728" indent="0">
              <a:buNone/>
            </a:pPr>
            <a:r>
              <a:rPr lang="de-DE" b="1" dirty="0" smtClean="0"/>
              <a:t>...</a:t>
            </a:r>
            <a:endParaRPr lang="en-GB" b="1" dirty="0" smtClean="0"/>
          </a:p>
          <a:p>
            <a:pPr marL="109728" indent="0">
              <a:buNone/>
            </a:pPr>
            <a:r>
              <a:rPr lang="en-GB" b="1" dirty="0" smtClean="0"/>
              <a:t>3</a:t>
            </a:r>
            <a:r>
              <a:rPr lang="en-GB" b="1" dirty="0"/>
              <a:t>. </a:t>
            </a:r>
            <a:r>
              <a:rPr lang="en-GB" dirty="0"/>
              <a:t>evaluation, impression, or estimation of the value or worth of a person or thing</a:t>
            </a:r>
          </a:p>
          <a:p>
            <a:pPr marL="109728" indent="0">
              <a:buNone/>
            </a:pPr>
            <a:r>
              <a:rPr lang="de-DE" dirty="0" smtClean="0"/>
              <a:t>...</a:t>
            </a:r>
            <a:endParaRPr lang="en-GB" dirty="0" smtClean="0"/>
          </a:p>
          <a:p>
            <a:pPr marL="109728" indent="0">
              <a:buNone/>
            </a:pPr>
            <a:r>
              <a:rPr lang="en-GB" dirty="0" smtClean="0"/>
              <a:t>[via </a:t>
            </a:r>
            <a:r>
              <a:rPr lang="en-GB" dirty="0"/>
              <a:t>Old French from Latin </a:t>
            </a:r>
            <a:r>
              <a:rPr lang="en-GB" i="1" dirty="0" err="1"/>
              <a:t>opīniō</a:t>
            </a:r>
            <a:r>
              <a:rPr lang="en-GB" dirty="0"/>
              <a:t> belief, from </a:t>
            </a:r>
            <a:r>
              <a:rPr lang="en-GB" i="1" dirty="0" err="1"/>
              <a:t>opīnārī</a:t>
            </a:r>
            <a:r>
              <a:rPr lang="en-GB" dirty="0"/>
              <a:t> to </a:t>
            </a:r>
            <a:r>
              <a:rPr lang="en-GB" dirty="0" smtClean="0"/>
              <a:t>think]</a:t>
            </a:r>
            <a:endParaRPr lang="en-GB" dirty="0"/>
          </a:p>
          <a:p>
            <a:pPr marL="109728" indent="0">
              <a:buNone/>
            </a:pPr>
            <a:r>
              <a:rPr lang="en-GB" u="sng" dirty="0">
                <a:hlinkClick r:id="rId3"/>
              </a:rPr>
              <a:t>Collins English Dictionary – Complete and Unabridged</a:t>
            </a:r>
            <a:r>
              <a:rPr lang="en-GB" dirty="0"/>
              <a:t> </a:t>
            </a:r>
            <a:r>
              <a:rPr lang="en-GB" dirty="0" smtClean="0"/>
              <a:t>2003</a:t>
            </a:r>
            <a:endParaRPr lang="en-GB" dirty="0"/>
          </a:p>
          <a:p>
            <a:endParaRPr lang="de-DE" dirty="0" smtClean="0">
              <a:solidFill>
                <a:srgbClr val="FF0000"/>
              </a:solidFill>
            </a:endParaRPr>
          </a:p>
        </p:txBody>
      </p:sp>
    </p:spTree>
    <p:extLst>
      <p:ext uri="{BB962C8B-B14F-4D97-AF65-F5344CB8AC3E}">
        <p14:creationId xmlns:p14="http://schemas.microsoft.com/office/powerpoint/2010/main" val="276018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a:t>Meet sentiment analysis </a:t>
            </a:r>
            <a:r>
              <a:rPr lang="de-DE" dirty="0" smtClean="0"/>
              <a:t>(1) </a:t>
            </a:r>
            <a:r>
              <a:rPr lang="de-DE" sz="2700" dirty="0" smtClean="0"/>
              <a:t>(</a:t>
            </a:r>
            <a:r>
              <a:rPr lang="de-DE" sz="2700" dirty="0"/>
              <a:t>buzzilions.com)</a:t>
            </a:r>
            <a:endParaRPr lang="en-GB" sz="2700"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628800"/>
            <a:ext cx="6643464" cy="472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5168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Sentilo – discourse analysis (+ more)</a:t>
            </a:r>
            <a:br>
              <a:rPr lang="de-DE" dirty="0" smtClean="0"/>
            </a:br>
            <a:r>
              <a:rPr lang="de-DE" sz="1800" dirty="0" smtClean="0"/>
              <a:t>(wit.istc.cnr.it/stlab-tools/sentilo; Gangemi et al., 2014; </a:t>
            </a:r>
            <a:r>
              <a:rPr lang="it-IT" sz="1800" dirty="0"/>
              <a:t>Reforgiato </a:t>
            </a:r>
            <a:r>
              <a:rPr lang="it-IT" sz="1800" dirty="0" smtClean="0"/>
              <a:t>Recupero, 2014</a:t>
            </a:r>
            <a:r>
              <a:rPr lang="de-DE" sz="1800" dirty="0" smtClean="0"/>
              <a:t>)</a:t>
            </a:r>
            <a:endParaRPr lang="en-GB" sz="1800" dirty="0"/>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2856"/>
            <a:ext cx="9144000" cy="3658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0848"/>
            <a:ext cx="9144000" cy="3658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448272" y="5085184"/>
            <a:ext cx="5724128" cy="1152128"/>
          </a:xfrm>
          <a:prstGeom prst="rect">
            <a:avLst/>
          </a:prstGeom>
          <a:solidFill>
            <a:schemeClr val="bg1"/>
          </a:solidFill>
          <a:ln w="38100">
            <a:no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Tree>
    <p:extLst>
      <p:ext uri="{BB962C8B-B14F-4D97-AF65-F5344CB8AC3E}">
        <p14:creationId xmlns:p14="http://schemas.microsoft.com/office/powerpoint/2010/main" val="40627592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smtClean="0"/>
              <a:t>Sentilo – example</a:t>
            </a:r>
            <a:endParaRPr lang="en-GB" sz="2700"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4864"/>
            <a:ext cx="9144000" cy="329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0" y="1916832"/>
            <a:ext cx="2123728" cy="1152128"/>
          </a:xfrm>
          <a:prstGeom prst="rect">
            <a:avLst/>
          </a:prstGeom>
          <a:solidFill>
            <a:schemeClr val="bg1"/>
          </a:solidFill>
          <a:ln w="38100">
            <a:no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6504289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2816" y="5877272"/>
            <a:ext cx="784359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2312" y="980728"/>
            <a:ext cx="8098160" cy="5472608"/>
          </a:xfrm>
        </p:spPr>
        <p:txBody>
          <a:bodyPr/>
          <a:lstStyle/>
          <a:p>
            <a:r>
              <a:rPr lang="de-DE" sz="4400" dirty="0" smtClean="0"/>
              <a:t>Some challenges and current research directions</a:t>
            </a:r>
            <a:r>
              <a:rPr lang="de-DE" sz="3600" dirty="0" smtClean="0"/>
              <a:t/>
            </a:r>
            <a:br>
              <a:rPr lang="de-DE" sz="3600" dirty="0" smtClean="0"/>
            </a:br>
            <a:r>
              <a:rPr lang="de-DE" sz="3600" dirty="0" smtClean="0"/>
              <a:t>   The “ground truth“</a:t>
            </a:r>
            <a:br>
              <a:rPr lang="de-DE" sz="3600" dirty="0" smtClean="0"/>
            </a:br>
            <a:r>
              <a:rPr lang="de-DE" sz="3600" dirty="0" smtClean="0"/>
              <a:t>   The concept of opinion/sentiment</a:t>
            </a:r>
            <a:br>
              <a:rPr lang="de-DE" sz="3600" dirty="0" smtClean="0"/>
            </a:br>
            <a:r>
              <a:rPr lang="de-DE" sz="3600" dirty="0" smtClean="0"/>
              <a:t>   </a:t>
            </a:r>
            <a:r>
              <a:rPr lang="de-DE" sz="3200" dirty="0" smtClean="0"/>
              <a:t>Opinion detection – opinion creation</a:t>
            </a:r>
            <a:endParaRPr lang="en-GB" sz="3200" dirty="0"/>
          </a:p>
        </p:txBody>
      </p:sp>
      <p:sp>
        <p:nvSpPr>
          <p:cNvPr id="4" name="Footer Placeholder 3"/>
          <p:cNvSpPr>
            <a:spLocks noGrp="1"/>
          </p:cNvSpPr>
          <p:nvPr>
            <p:ph type="ftr" sz="quarter" idx="11"/>
          </p:nvPr>
        </p:nvSpPr>
        <p:spPr/>
        <p:txBody>
          <a:bodyPr/>
          <a:lstStyle/>
          <a:p>
            <a:r>
              <a:rPr kumimoji="0" lang="en-US" smtClean="0"/>
              <a:t>‹#›</a:t>
            </a:r>
            <a:endParaRPr kumimoji="0" lang="en-US"/>
          </a:p>
        </p:txBody>
      </p:sp>
    </p:spTree>
    <p:extLst>
      <p:ext uri="{BB962C8B-B14F-4D97-AF65-F5344CB8AC3E}">
        <p14:creationId xmlns:p14="http://schemas.microsoft.com/office/powerpoint/2010/main" val="17643156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Veracity?</a:t>
            </a:r>
            <a:endParaRPr lang="en-GB"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284984"/>
            <a:ext cx="589597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844824"/>
            <a:ext cx="3604260" cy="1211580"/>
          </a:xfrm>
          <a:prstGeom prst="rect">
            <a:avLst/>
          </a:prstGeom>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2711" y="569471"/>
            <a:ext cx="3657600" cy="628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6987" y="5817309"/>
            <a:ext cx="4405373" cy="707886"/>
          </a:xfrm>
          <a:prstGeom prst="rect">
            <a:avLst/>
          </a:prstGeom>
          <a:solidFill>
            <a:schemeClr val="accent1">
              <a:lumMod val="20000"/>
              <a:lumOff val="80000"/>
            </a:schemeClr>
          </a:solidFill>
        </p:spPr>
        <p:txBody>
          <a:bodyPr wrap="none" rtlCol="0">
            <a:spAutoFit/>
          </a:bodyPr>
          <a:lstStyle/>
          <a:p>
            <a:r>
              <a:rPr lang="de-DE" sz="2000" dirty="0" smtClean="0">
                <a:solidFill>
                  <a:schemeClr val="accent3"/>
                </a:solidFill>
                <a:latin typeface="+mj-lt"/>
              </a:rPr>
              <a:t>Methods for detecting opinion spam:</a:t>
            </a:r>
          </a:p>
          <a:p>
            <a:r>
              <a:rPr lang="de-DE" sz="2000" dirty="0" smtClean="0">
                <a:solidFill>
                  <a:schemeClr val="accent3"/>
                </a:solidFill>
                <a:latin typeface="+mj-lt"/>
              </a:rPr>
              <a:t>Ott et al. (2011); Jindal &amp; Liu (2008)</a:t>
            </a:r>
            <a:endParaRPr lang="en-GB" sz="2000" dirty="0">
              <a:solidFill>
                <a:schemeClr val="accent3"/>
              </a:solidFill>
              <a:latin typeface="+mj-lt"/>
            </a:endParaRPr>
          </a:p>
        </p:txBody>
      </p:sp>
    </p:spTree>
    <p:extLst>
      <p:ext uri="{BB962C8B-B14F-4D97-AF65-F5344CB8AC3E}">
        <p14:creationId xmlns:p14="http://schemas.microsoft.com/office/powerpoint/2010/main" val="328264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1368152"/>
          </a:xfrm>
        </p:spPr>
        <p:txBody>
          <a:bodyPr>
            <a:noAutofit/>
          </a:bodyPr>
          <a:lstStyle/>
          <a:p>
            <a:r>
              <a:rPr lang="de-DE" sz="2800" dirty="0" smtClean="0"/>
              <a:t>Aggregates: are opinions additive?</a:t>
            </a:r>
            <a:br>
              <a:rPr lang="de-DE" sz="2800" dirty="0" smtClean="0"/>
            </a:br>
            <a:r>
              <a:rPr lang="de-DE" sz="2800" dirty="0" smtClean="0"/>
              <a:t>“Sentiment Intelligence“</a:t>
            </a:r>
            <a:br>
              <a:rPr lang="de-DE" sz="2800" dirty="0" smtClean="0"/>
            </a:br>
            <a:r>
              <a:rPr lang="de-DE" sz="1600" dirty="0" smtClean="0"/>
              <a:t>(case study from an IHS  2013 White Paper, </a:t>
            </a:r>
            <a:r>
              <a:rPr lang="en-GB" sz="1600" dirty="0"/>
              <a:t>gnip.com/docs/</a:t>
            </a:r>
            <a:r>
              <a:rPr lang="en-GB" sz="1600" b="1" dirty="0"/>
              <a:t>IHS</a:t>
            </a:r>
            <a:r>
              <a:rPr lang="en-GB" sz="1600" dirty="0"/>
              <a:t>-</a:t>
            </a:r>
            <a:r>
              <a:rPr lang="en-GB" sz="1600" b="1" dirty="0"/>
              <a:t>Sentiment</a:t>
            </a:r>
            <a:r>
              <a:rPr lang="en-GB" sz="1600" dirty="0"/>
              <a:t>-</a:t>
            </a:r>
            <a:r>
              <a:rPr lang="en-GB" sz="1600" b="1" dirty="0"/>
              <a:t>Intelligence</a:t>
            </a:r>
            <a:r>
              <a:rPr lang="en-GB" sz="1600" dirty="0"/>
              <a:t>-White-Paper.pdf</a:t>
            </a:r>
            <a:r>
              <a:rPr lang="de-DE" sz="1600" dirty="0" smtClean="0"/>
              <a:t>)</a:t>
            </a:r>
            <a:endParaRPr lang="en-GB" sz="1600" dirty="0"/>
          </a:p>
        </p:txBody>
      </p:sp>
      <p:sp>
        <p:nvSpPr>
          <p:cNvPr id="3" name="Content Placeholder 2"/>
          <p:cNvSpPr>
            <a:spLocks noGrp="1"/>
          </p:cNvSpPr>
          <p:nvPr>
            <p:ph idx="1"/>
          </p:nvPr>
        </p:nvSpPr>
        <p:spPr>
          <a:xfrm>
            <a:off x="457200" y="5013176"/>
            <a:ext cx="8229600" cy="1440160"/>
          </a:xfrm>
        </p:spPr>
        <p:txBody>
          <a:bodyPr>
            <a:normAutofit/>
          </a:bodyPr>
          <a:lstStyle/>
          <a:p>
            <a:endParaRPr lang="en-GB" dirty="0"/>
          </a:p>
          <a:p>
            <a:pPr marL="109728" indent="0">
              <a:buNone/>
            </a:pPr>
            <a:r>
              <a:rPr lang="en-GB" sz="1800" dirty="0" smtClean="0"/>
              <a:t>“The </a:t>
            </a:r>
            <a:r>
              <a:rPr lang="en-GB" sz="1800" dirty="0"/>
              <a:t>research revealed that to reach </a:t>
            </a:r>
            <a:r>
              <a:rPr lang="en-GB" sz="1800" dirty="0" smtClean="0"/>
              <a:t>[</a:t>
            </a:r>
            <a:r>
              <a:rPr lang="en-GB" sz="1800" dirty="0" err="1" smtClean="0"/>
              <a:t>virality</a:t>
            </a:r>
            <a:r>
              <a:rPr lang="en-GB" sz="1800" dirty="0" smtClean="0"/>
              <a:t>] the </a:t>
            </a:r>
            <a:r>
              <a:rPr lang="en-GB" sz="1800" dirty="0"/>
              <a:t>number of followers an influencer has </a:t>
            </a:r>
            <a:r>
              <a:rPr lang="en-GB" sz="1800" dirty="0" smtClean="0"/>
              <a:t>… is </a:t>
            </a:r>
            <a:r>
              <a:rPr lang="en-GB" sz="1800" dirty="0"/>
              <a:t>not nearly as important as whether those followers re-tweeted the influencer’s message outside that person’s cluster</a:t>
            </a:r>
            <a:r>
              <a:rPr lang="en-GB" sz="1800" dirty="0" smtClean="0"/>
              <a:t>.” </a:t>
            </a:r>
            <a:endParaRPr lang="en-GB" sz="1800"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916832"/>
            <a:ext cx="4474811"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467544" y="1932248"/>
            <a:ext cx="4248472" cy="3584984"/>
          </a:xfrm>
          <a:prstGeom prst="rect">
            <a:avLst/>
          </a:prstGeom>
        </p:spPr>
        <p:txBody>
          <a:bodyPr vert="horz">
            <a:normAutofit fontScale="85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j-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j-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j-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j-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j-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n-GB" sz="2100" dirty="0" smtClean="0"/>
              <a:t>“On 3 January 2013, </a:t>
            </a:r>
            <a:r>
              <a:rPr lang="en-GB" sz="2100" i="1" dirty="0" smtClean="0"/>
              <a:t>Promised Land </a:t>
            </a:r>
            <a:r>
              <a:rPr lang="en-GB" sz="2100" dirty="0" smtClean="0"/>
              <a:t>hit </a:t>
            </a:r>
            <a:r>
              <a:rPr lang="en-GB" sz="2100" dirty="0" err="1" smtClean="0"/>
              <a:t>theaters</a:t>
            </a:r>
            <a:r>
              <a:rPr lang="en-GB" sz="2100" dirty="0" smtClean="0"/>
              <a:t> across the United States. The theme of the movie was a small town’s reaction to “fracking” in its backyard. In the weeks running up to the release, several oil and gas drillers engaged in hydraulic fracturing grew nervous that public opinion would turn against them because of the movie’s anti-fracking message. They wanted to know what the fallout would be and what they needed to do to respond to make sure they could continue to extract natural gas.” </a:t>
            </a:r>
            <a:r>
              <a:rPr lang="en-GB" sz="1800" dirty="0" smtClean="0"/>
              <a:t> </a:t>
            </a:r>
            <a:endParaRPr lang="en-GB" sz="1800" dirty="0"/>
          </a:p>
        </p:txBody>
      </p:sp>
    </p:spTree>
    <p:extLst>
      <p:ext uri="{BB962C8B-B14F-4D97-AF65-F5344CB8AC3E}">
        <p14:creationId xmlns:p14="http://schemas.microsoft.com/office/powerpoint/2010/main" val="40250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“Make the world safe for democracy“: the US CPI (1917-1918)</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1916832"/>
            <a:ext cx="3439329" cy="475252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123" y="1940380"/>
            <a:ext cx="3103394" cy="4728980"/>
          </a:xfrm>
          <a:prstGeom prst="rect">
            <a:avLst/>
          </a:prstGeom>
        </p:spPr>
      </p:pic>
    </p:spTree>
    <p:extLst>
      <p:ext uri="{BB962C8B-B14F-4D97-AF65-F5344CB8AC3E}">
        <p14:creationId xmlns:p14="http://schemas.microsoft.com/office/powerpoint/2010/main" val="174402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Going viral: CPI, OTF</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84891"/>
            <a:ext cx="5905500" cy="32575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4221088"/>
            <a:ext cx="1965960" cy="2438400"/>
          </a:xfrm>
          <a:prstGeom prst="rect">
            <a:avLst/>
          </a:prstGeom>
        </p:spPr>
      </p:pic>
      <p:sp>
        <p:nvSpPr>
          <p:cNvPr id="3" name="Content Placeholder 2"/>
          <p:cNvSpPr>
            <a:spLocks noGrp="1"/>
          </p:cNvSpPr>
          <p:nvPr>
            <p:ph idx="1"/>
          </p:nvPr>
        </p:nvSpPr>
        <p:spPr>
          <a:xfrm>
            <a:off x="5868144" y="2060848"/>
            <a:ext cx="2818656" cy="4392488"/>
          </a:xfrm>
          <a:solidFill>
            <a:schemeClr val="bg1"/>
          </a:solidFill>
        </p:spPr>
        <p:txBody>
          <a:bodyPr>
            <a:normAutofit fontScale="70000" lnSpcReduction="20000"/>
          </a:bodyPr>
          <a:lstStyle/>
          <a:p>
            <a:pPr marL="109728" indent="0">
              <a:lnSpc>
                <a:spcPts val="3000"/>
              </a:lnSpc>
              <a:buNone/>
            </a:pPr>
            <a:r>
              <a:rPr lang="de-DE" dirty="0" smtClean="0"/>
              <a:t>“One idea – simple langugage – talk in pictures, not in statistics – touch their minds, hearts, spirits – make them want to win with every fiber of their beings – translate that desire into terms of bonds – and they will buy.“</a:t>
            </a:r>
            <a:endParaRPr lang="en-GB"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7784" y="4233880"/>
            <a:ext cx="3384376" cy="2401636"/>
          </a:xfrm>
          <a:prstGeom prst="rect">
            <a:avLst/>
          </a:prstGeom>
        </p:spPr>
      </p:pic>
    </p:spTree>
    <p:extLst>
      <p:ext uri="{BB962C8B-B14F-4D97-AF65-F5344CB8AC3E}">
        <p14:creationId xmlns:p14="http://schemas.microsoft.com/office/powerpoint/2010/main" val="236089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Thank you!</a:t>
            </a:r>
            <a:endParaRPr lang="en-GB" dirty="0"/>
          </a:p>
        </p:txBody>
      </p:sp>
      <p:sp>
        <p:nvSpPr>
          <p:cNvPr id="3" name="Content Placeholder 2"/>
          <p:cNvSpPr>
            <a:spLocks noGrp="1"/>
          </p:cNvSpPr>
          <p:nvPr>
            <p:ph idx="1"/>
          </p:nvPr>
        </p:nvSpPr>
        <p:spPr/>
        <p:txBody>
          <a:bodyPr>
            <a:normAutofit/>
          </a:bodyPr>
          <a:lstStyle/>
          <a:p>
            <a:pPr marL="109728" indent="0">
              <a:buNone/>
            </a:pPr>
            <a:endParaRPr lang="de-DE" sz="3600" dirty="0" smtClean="0"/>
          </a:p>
          <a:p>
            <a:pPr marL="109728" indent="0">
              <a:buNone/>
            </a:pPr>
            <a:r>
              <a:rPr lang="de-DE" sz="3600" dirty="0" smtClean="0"/>
              <a:t>I‘ll be more than happy to hear your</a:t>
            </a:r>
          </a:p>
          <a:p>
            <a:pPr marL="109728" indent="0">
              <a:buNone/>
            </a:pPr>
            <a:endParaRPr lang="de-DE" sz="3600" dirty="0"/>
          </a:p>
          <a:p>
            <a:pPr marL="109728" indent="0">
              <a:buNone/>
            </a:pPr>
            <a:endParaRPr lang="de-DE" sz="3600" dirty="0" smtClean="0"/>
          </a:p>
          <a:p>
            <a:pPr marL="109728" indent="0">
              <a:buNone/>
            </a:pPr>
            <a:endParaRPr lang="de-DE" sz="3600" dirty="0"/>
          </a:p>
          <a:p>
            <a:pPr marL="109728" indent="0">
              <a:buNone/>
            </a:pPr>
            <a:r>
              <a:rPr lang="de-DE" sz="3600" dirty="0" smtClean="0"/>
              <a:t>                               s</a:t>
            </a:r>
          </a:p>
          <a:p>
            <a:pPr marL="109728" indent="0">
              <a:buNone/>
            </a:pPr>
            <a:endParaRPr lang="de-DE" sz="3600" dirty="0"/>
          </a:p>
          <a:p>
            <a:pPr marL="109728" indent="0">
              <a:buNone/>
            </a:pPr>
            <a:endParaRPr lang="en-GB" sz="3600" dirty="0"/>
          </a:p>
        </p:txBody>
      </p:sp>
      <p:sp>
        <p:nvSpPr>
          <p:cNvPr id="5" name="Rectangle 4"/>
          <p:cNvSpPr/>
          <p:nvPr/>
        </p:nvSpPr>
        <p:spPr>
          <a:xfrm>
            <a:off x="3491880" y="2967335"/>
            <a:ext cx="1584088" cy="3154710"/>
          </a:xfrm>
          <a:prstGeom prst="rect">
            <a:avLst/>
          </a:prstGeom>
          <a:noFill/>
        </p:spPr>
        <p:txBody>
          <a:bodyPr wrap="none" lIns="91440" tIns="45720" rIns="91440" bIns="45720">
            <a:spAutoFit/>
          </a:bodyPr>
          <a:lstStyle/>
          <a:p>
            <a:pPr algn="ctr"/>
            <a:r>
              <a:rPr lang="en-US" sz="199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t>
            </a:r>
            <a:endParaRPr lang="en-US" sz="199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26259503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(Some) </a:t>
            </a:r>
            <a:r>
              <a:rPr lang="de-DE" dirty="0" smtClean="0"/>
              <a:t>Tools, including for general purposes of language processing</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Ling Pipe</a:t>
            </a:r>
          </a:p>
          <a:p>
            <a:pPr lvl="1"/>
            <a:r>
              <a:rPr lang="en-GB" dirty="0" smtClean="0"/>
              <a:t>linguistic </a:t>
            </a:r>
            <a:r>
              <a:rPr lang="en-GB" dirty="0"/>
              <a:t>processing of </a:t>
            </a:r>
            <a:r>
              <a:rPr lang="en-GB" dirty="0" smtClean="0"/>
              <a:t>text including </a:t>
            </a:r>
            <a:r>
              <a:rPr lang="en-GB" dirty="0"/>
              <a:t>entity extraction, clustering and classification, etc.</a:t>
            </a:r>
          </a:p>
          <a:p>
            <a:pPr lvl="1"/>
            <a:r>
              <a:rPr lang="en-GB" dirty="0" smtClean="0"/>
              <a:t>http</a:t>
            </a:r>
            <a:r>
              <a:rPr lang="en-GB" dirty="0"/>
              <a:t>://alias-i.com/lingpipe/</a:t>
            </a:r>
          </a:p>
          <a:p>
            <a:r>
              <a:rPr lang="en-GB" dirty="0" err="1" smtClean="0"/>
              <a:t>OpenNLP</a:t>
            </a:r>
            <a:endParaRPr lang="en-GB" dirty="0"/>
          </a:p>
          <a:p>
            <a:pPr lvl="1"/>
            <a:r>
              <a:rPr lang="en-GB" dirty="0" smtClean="0"/>
              <a:t>the </a:t>
            </a:r>
            <a:r>
              <a:rPr lang="en-GB" dirty="0"/>
              <a:t>most common NLP tasks, </a:t>
            </a:r>
            <a:r>
              <a:rPr lang="en-GB" dirty="0" smtClean="0"/>
              <a:t>such as </a:t>
            </a:r>
            <a:r>
              <a:rPr lang="en-GB" dirty="0"/>
              <a:t>POS tagging, named entity extraction, chunking and </a:t>
            </a:r>
            <a:r>
              <a:rPr lang="en-GB" dirty="0" err="1" smtClean="0"/>
              <a:t>coreference</a:t>
            </a:r>
            <a:r>
              <a:rPr lang="en-GB" dirty="0" smtClean="0"/>
              <a:t> resolution</a:t>
            </a:r>
            <a:r>
              <a:rPr lang="en-GB" dirty="0"/>
              <a:t>. </a:t>
            </a:r>
            <a:endParaRPr lang="en-GB" dirty="0" smtClean="0"/>
          </a:p>
          <a:p>
            <a:pPr lvl="1"/>
            <a:r>
              <a:rPr lang="en-GB" dirty="0" smtClean="0"/>
              <a:t>http</a:t>
            </a:r>
            <a:r>
              <a:rPr lang="en-GB" dirty="0"/>
              <a:t>://opennlp.apache.org/</a:t>
            </a:r>
          </a:p>
          <a:p>
            <a:r>
              <a:rPr lang="en-GB" dirty="0" smtClean="0"/>
              <a:t>Stanford Parser </a:t>
            </a:r>
            <a:r>
              <a:rPr lang="en-GB" dirty="0"/>
              <a:t>and Part-of-Speech (POS) Tagger </a:t>
            </a:r>
            <a:endParaRPr lang="en-GB" dirty="0" smtClean="0"/>
          </a:p>
          <a:p>
            <a:pPr lvl="1"/>
            <a:r>
              <a:rPr lang="en-GB" dirty="0" smtClean="0"/>
              <a:t>http</a:t>
            </a:r>
            <a:r>
              <a:rPr lang="en-GB" dirty="0"/>
              <a:t>://nlp.stanford.edu/software/tagger.shtm/</a:t>
            </a:r>
          </a:p>
          <a:p>
            <a:r>
              <a:rPr lang="en-GB" dirty="0" smtClean="0"/>
              <a:t>NTLK</a:t>
            </a:r>
          </a:p>
          <a:p>
            <a:pPr lvl="1"/>
            <a:r>
              <a:rPr lang="en-GB" dirty="0" smtClean="0"/>
              <a:t>Toolkit for teaching </a:t>
            </a:r>
            <a:r>
              <a:rPr lang="en-GB" dirty="0"/>
              <a:t>and researching classification, clustering </a:t>
            </a:r>
            <a:r>
              <a:rPr lang="en-GB" dirty="0" smtClean="0"/>
              <a:t>and parsing</a:t>
            </a:r>
          </a:p>
          <a:p>
            <a:pPr lvl="1"/>
            <a:r>
              <a:rPr lang="en-GB" dirty="0" smtClean="0"/>
              <a:t>http</a:t>
            </a:r>
            <a:r>
              <a:rPr lang="en-GB" dirty="0"/>
              <a:t>://www.nltk.org/</a:t>
            </a:r>
          </a:p>
          <a:p>
            <a:r>
              <a:rPr lang="en-GB" dirty="0" err="1" smtClean="0"/>
              <a:t>OpinionFinder</a:t>
            </a:r>
            <a:endParaRPr lang="en-GB" dirty="0"/>
          </a:p>
          <a:p>
            <a:pPr lvl="1"/>
            <a:r>
              <a:rPr lang="en-GB" dirty="0" smtClean="0"/>
              <a:t>subjective </a:t>
            </a:r>
            <a:r>
              <a:rPr lang="en-GB" dirty="0"/>
              <a:t>sentences </a:t>
            </a:r>
            <a:r>
              <a:rPr lang="en-GB" dirty="0" smtClean="0"/>
              <a:t>, source </a:t>
            </a:r>
            <a:r>
              <a:rPr lang="en-GB" dirty="0"/>
              <a:t>(holder</a:t>
            </a:r>
            <a:r>
              <a:rPr lang="en-GB" dirty="0" smtClean="0"/>
              <a:t>) of </a:t>
            </a:r>
            <a:r>
              <a:rPr lang="en-GB" dirty="0"/>
              <a:t>the subjectivity and words that are included in </a:t>
            </a:r>
            <a:r>
              <a:rPr lang="en-GB" dirty="0" smtClean="0"/>
              <a:t>phrases expressing </a:t>
            </a:r>
            <a:r>
              <a:rPr lang="en-GB" dirty="0"/>
              <a:t>positive or negative sentiments.</a:t>
            </a:r>
          </a:p>
          <a:p>
            <a:pPr lvl="1"/>
            <a:r>
              <a:rPr lang="en-GB" dirty="0" smtClean="0">
                <a:hlinkClick r:id="rId3"/>
              </a:rPr>
              <a:t>http</a:t>
            </a:r>
            <a:r>
              <a:rPr lang="en-GB" dirty="0">
                <a:hlinkClick r:id="rId3"/>
              </a:rPr>
              <a:t>://</a:t>
            </a:r>
            <a:r>
              <a:rPr lang="en-GB" dirty="0" smtClean="0">
                <a:hlinkClick r:id="rId3"/>
              </a:rPr>
              <a:t>code.google.com/p/opinionfinder/</a:t>
            </a:r>
            <a:endParaRPr lang="en-GB" dirty="0" smtClean="0"/>
          </a:p>
          <a:p>
            <a:r>
              <a:rPr lang="de-DE" dirty="0" smtClean="0"/>
              <a:t>Basic sentiment tokenizer plus some tools, by Christopher Potts</a:t>
            </a:r>
          </a:p>
          <a:p>
            <a:pPr lvl="1"/>
            <a:r>
              <a:rPr lang="de-DE" dirty="0" smtClean="0">
                <a:hlinkClick r:id="rId4"/>
              </a:rPr>
              <a:t>http://sentiment.christopherpotts.net</a:t>
            </a:r>
            <a:endParaRPr lang="de-DE" dirty="0" smtClean="0"/>
          </a:p>
          <a:p>
            <a:r>
              <a:rPr lang="de-DE" dirty="0" smtClean="0"/>
              <a:t>Twitter NLP and Part-of-speech tagging</a:t>
            </a:r>
          </a:p>
          <a:p>
            <a:pPr lvl="1"/>
            <a:r>
              <a:rPr lang="de-DE" dirty="0" smtClean="0">
                <a:hlinkClick r:id="rId5"/>
              </a:rPr>
              <a:t>http://www.ark.cs.cmu.edu/TweetNLP/</a:t>
            </a:r>
            <a:r>
              <a:rPr lang="de-DE" dirty="0" smtClean="0"/>
              <a:t> </a:t>
            </a:r>
          </a:p>
        </p:txBody>
      </p:sp>
    </p:spTree>
    <p:extLst>
      <p:ext uri="{BB962C8B-B14F-4D97-AF65-F5344CB8AC3E}">
        <p14:creationId xmlns:p14="http://schemas.microsoft.com/office/powerpoint/2010/main" val="27822466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Tools directly for sentiment analysis</a:t>
            </a:r>
            <a:endParaRPr lang="en-GB" dirty="0"/>
          </a:p>
        </p:txBody>
      </p:sp>
      <p:sp>
        <p:nvSpPr>
          <p:cNvPr id="3" name="Content Placeholder 2"/>
          <p:cNvSpPr>
            <a:spLocks noGrp="1"/>
          </p:cNvSpPr>
          <p:nvPr>
            <p:ph idx="1"/>
          </p:nvPr>
        </p:nvSpPr>
        <p:spPr/>
        <p:txBody>
          <a:bodyPr/>
          <a:lstStyle/>
          <a:p>
            <a:r>
              <a:rPr lang="de-DE" dirty="0"/>
              <a:t>SentiStrength (</a:t>
            </a:r>
            <a:r>
              <a:rPr lang="de-DE" dirty="0" smtClean="0"/>
              <a:t>sentistrength.wlv.ac.uk)</a:t>
            </a:r>
          </a:p>
          <a:p>
            <a:r>
              <a:rPr lang="de-DE" dirty="0" smtClean="0"/>
              <a:t>TheySay (apidemo.theysay.io)</a:t>
            </a:r>
          </a:p>
          <a:p>
            <a:r>
              <a:rPr lang="de-DE" dirty="0" smtClean="0"/>
              <a:t>Sentic (sentic.net/demo)</a:t>
            </a:r>
          </a:p>
          <a:p>
            <a:r>
              <a:rPr lang="de-DE" dirty="0" smtClean="0"/>
              <a:t>Sentdex (sentdex.com)</a:t>
            </a:r>
          </a:p>
          <a:p>
            <a:r>
              <a:rPr lang="de-DE" dirty="0" smtClean="0"/>
              <a:t>Lexalytics (lexalytics.com)</a:t>
            </a:r>
          </a:p>
          <a:p>
            <a:r>
              <a:rPr lang="de-DE" dirty="0"/>
              <a:t>Sentilo (</a:t>
            </a:r>
            <a:r>
              <a:rPr lang="de-DE" dirty="0" smtClean="0"/>
              <a:t>wit.istc.cnr.it/stlab-tools/sentilo)</a:t>
            </a:r>
          </a:p>
          <a:p>
            <a:r>
              <a:rPr lang="de-DE" dirty="0" smtClean="0"/>
              <a:t>nlp.stanford.edu/sentiment</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59</a:t>
            </a:fld>
            <a:endParaRPr lang="en-US" dirty="0"/>
          </a:p>
        </p:txBody>
      </p:sp>
    </p:spTree>
    <p:extLst>
      <p:ext uri="{BB962C8B-B14F-4D97-AF65-F5344CB8AC3E}">
        <p14:creationId xmlns:p14="http://schemas.microsoft.com/office/powerpoint/2010/main" val="1297193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Aggregations </a:t>
            </a:r>
            <a:r>
              <a:rPr lang="de-DE" sz="2800" dirty="0" smtClean="0"/>
              <a:t>(buzzilions.com)</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6</a:t>
            </a:fld>
            <a:endParaRPr lang="en-US" dirty="0"/>
          </a:p>
        </p:txBody>
      </p:sp>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47" y="1484784"/>
            <a:ext cx="8166100"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748309"/>
            <a:ext cx="8070850" cy="4235450"/>
          </a:xfrm>
          <a:prstGeom prst="rect">
            <a:avLst/>
          </a:prstGeom>
          <a:noFill/>
          <a:ln w="9525">
            <a:solidFill>
              <a:schemeClr val="tx1"/>
            </a:solidFill>
            <a:miter lim="800000"/>
            <a:headEnd/>
            <a:tailEnd/>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3314"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647182" y="1988840"/>
            <a:ext cx="6469643" cy="4608513"/>
          </a:xfrm>
          <a:prstGeom prst="rect">
            <a:avLst/>
          </a:prstGeom>
          <a:noFill/>
          <a:ln w="9525">
            <a:solidFill>
              <a:schemeClr val="accent2"/>
            </a:solidFill>
            <a:miter lim="800000"/>
            <a:headEnd/>
            <a:tailEnd/>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774133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Lexicons</a:t>
            </a:r>
            <a:endParaRPr lang="en-GB" dirty="0"/>
          </a:p>
        </p:txBody>
      </p:sp>
      <p:sp>
        <p:nvSpPr>
          <p:cNvPr id="3" name="Content Placeholder 2"/>
          <p:cNvSpPr>
            <a:spLocks noGrp="1"/>
          </p:cNvSpPr>
          <p:nvPr>
            <p:ph idx="1"/>
          </p:nvPr>
        </p:nvSpPr>
        <p:spPr/>
        <p:txBody>
          <a:bodyPr>
            <a:normAutofit fontScale="85000" lnSpcReduction="20000"/>
          </a:bodyPr>
          <a:lstStyle/>
          <a:p>
            <a:r>
              <a:rPr lang="de-DE" dirty="0" smtClean="0"/>
              <a:t>Bing Liu‘s opinion lexicon</a:t>
            </a:r>
          </a:p>
          <a:p>
            <a:pPr lvl="1"/>
            <a:r>
              <a:rPr lang="en-GB" dirty="0">
                <a:hlinkClick r:id="rId2"/>
              </a:rPr>
              <a:t>http://www.cs.uic.edu/~</a:t>
            </a:r>
            <a:r>
              <a:rPr lang="en-GB" dirty="0" smtClean="0">
                <a:hlinkClick r:id="rId2"/>
              </a:rPr>
              <a:t>liub/FBS/sentiment-analysis.html</a:t>
            </a:r>
            <a:endParaRPr lang="en-GB" dirty="0" smtClean="0"/>
          </a:p>
          <a:p>
            <a:r>
              <a:rPr lang="en-GB" dirty="0"/>
              <a:t>MPQA subjectivity lexicon</a:t>
            </a:r>
          </a:p>
          <a:p>
            <a:pPr lvl="1"/>
            <a:r>
              <a:rPr lang="en-GB" dirty="0">
                <a:hlinkClick r:id="rId3"/>
              </a:rPr>
              <a:t>http://www.cs.pitt.edu/mpqa</a:t>
            </a:r>
            <a:r>
              <a:rPr lang="en-GB" dirty="0" smtClean="0">
                <a:hlinkClick r:id="rId3"/>
              </a:rPr>
              <a:t>/</a:t>
            </a:r>
            <a:endParaRPr lang="en-GB" dirty="0" smtClean="0"/>
          </a:p>
          <a:p>
            <a:r>
              <a:rPr lang="en-GB" dirty="0" err="1" smtClean="0"/>
              <a:t>SentiWordNet</a:t>
            </a:r>
            <a:endParaRPr lang="en-GB" dirty="0" smtClean="0"/>
          </a:p>
          <a:p>
            <a:pPr lvl="1"/>
            <a:r>
              <a:rPr lang="en-GB" dirty="0"/>
              <a:t>Project homepage: http://sentiwordnet.isti.cnr.it</a:t>
            </a:r>
          </a:p>
          <a:p>
            <a:pPr lvl="1"/>
            <a:r>
              <a:rPr lang="en-GB" dirty="0"/>
              <a:t> Python/NLTK interface: </a:t>
            </a:r>
            <a:r>
              <a:rPr lang="en-GB" dirty="0">
                <a:hlinkClick r:id="rId4"/>
              </a:rPr>
              <a:t>http://</a:t>
            </a:r>
            <a:r>
              <a:rPr lang="en-GB" dirty="0" smtClean="0">
                <a:hlinkClick r:id="rId4"/>
              </a:rPr>
              <a:t>compprag.christopherpotts.net/wordnet.html</a:t>
            </a:r>
            <a:endParaRPr lang="en-GB" dirty="0" smtClean="0"/>
          </a:p>
          <a:p>
            <a:r>
              <a:rPr lang="en-GB" dirty="0"/>
              <a:t>Harvard General </a:t>
            </a:r>
            <a:r>
              <a:rPr lang="en-GB" dirty="0" smtClean="0"/>
              <a:t>Inquirer</a:t>
            </a:r>
          </a:p>
          <a:p>
            <a:pPr lvl="1"/>
            <a:r>
              <a:rPr lang="en-GB" dirty="0">
                <a:hlinkClick r:id="rId5"/>
              </a:rPr>
              <a:t>http://www.wjh.harvard.edu/~inquirer</a:t>
            </a:r>
            <a:r>
              <a:rPr lang="en-GB" dirty="0" smtClean="0">
                <a:hlinkClick r:id="rId5"/>
              </a:rPr>
              <a:t>/</a:t>
            </a:r>
            <a:endParaRPr lang="en-GB" dirty="0" smtClean="0"/>
          </a:p>
          <a:p>
            <a:r>
              <a:rPr lang="de-DE" dirty="0" smtClean="0"/>
              <a:t>Disagree on some-to-many words (see Potts, 2013)</a:t>
            </a:r>
          </a:p>
          <a:p>
            <a:r>
              <a:rPr lang="de-DE" dirty="0" smtClean="0"/>
              <a:t>SenticNet</a:t>
            </a:r>
          </a:p>
          <a:p>
            <a:pPr lvl="1"/>
            <a:r>
              <a:rPr lang="de-DE" dirty="0" smtClean="0">
                <a:hlinkClick r:id="rId6"/>
              </a:rPr>
              <a:t>http://sentic.net</a:t>
            </a:r>
            <a:r>
              <a:rPr lang="de-DE" dirty="0" smtClean="0"/>
              <a:t> </a:t>
            </a:r>
            <a:endParaRPr lang="en-GB" dirty="0"/>
          </a:p>
        </p:txBody>
      </p:sp>
    </p:spTree>
    <p:extLst>
      <p:ext uri="{BB962C8B-B14F-4D97-AF65-F5344CB8AC3E}">
        <p14:creationId xmlns:p14="http://schemas.microsoft.com/office/powerpoint/2010/main" val="42177078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(Some) datasets</a:t>
            </a:r>
            <a:endParaRPr lang="en-GB" dirty="0"/>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556792"/>
            <a:ext cx="6956245" cy="460851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804247" y="5301208"/>
            <a:ext cx="2254143" cy="338554"/>
          </a:xfrm>
          <a:prstGeom prst="rect">
            <a:avLst/>
          </a:prstGeom>
          <a:solidFill>
            <a:schemeClr val="bg2"/>
          </a:solidFill>
        </p:spPr>
        <p:txBody>
          <a:bodyPr wrap="none" rtlCol="0">
            <a:spAutoFit/>
          </a:bodyPr>
          <a:lstStyle/>
          <a:p>
            <a:r>
              <a:rPr lang="de-DE" sz="1600" dirty="0" smtClean="0">
                <a:latin typeface="+mj-lt"/>
              </a:rPr>
              <a:t>From Potts (2013), p.5</a:t>
            </a:r>
            <a:endParaRPr lang="en-GB" sz="1600" dirty="0">
              <a:latin typeface="+mj-lt"/>
            </a:endParaRPr>
          </a:p>
        </p:txBody>
      </p:sp>
      <p:sp>
        <p:nvSpPr>
          <p:cNvPr id="7" name="TextBox 6"/>
          <p:cNvSpPr txBox="1"/>
          <p:nvPr/>
        </p:nvSpPr>
        <p:spPr>
          <a:xfrm>
            <a:off x="575361" y="6122626"/>
            <a:ext cx="7892738" cy="369332"/>
          </a:xfrm>
          <a:prstGeom prst="rect">
            <a:avLst/>
          </a:prstGeom>
          <a:noFill/>
        </p:spPr>
        <p:txBody>
          <a:bodyPr wrap="none" rtlCol="0">
            <a:spAutoFit/>
          </a:bodyPr>
          <a:lstStyle/>
          <a:p>
            <a:pPr marL="285750" indent="-285750">
              <a:buClr>
                <a:schemeClr val="accent6"/>
              </a:buClr>
              <a:buSzPct val="100000"/>
              <a:buFont typeface="Trebuchet MS" panose="020B0603020202020204" pitchFamily="34" charset="0"/>
              <a:buChar char="●"/>
            </a:pPr>
            <a:r>
              <a:rPr lang="de-DE" dirty="0" smtClean="0">
                <a:latin typeface="+mj-lt"/>
              </a:rPr>
              <a:t>More on Twitter datasets, including critical appraisal: Saif et al. (2013) </a:t>
            </a:r>
            <a:endParaRPr lang="en-GB" dirty="0">
              <a:latin typeface="+mj-lt"/>
            </a:endParaRPr>
          </a:p>
        </p:txBody>
      </p:sp>
    </p:spTree>
    <p:extLst>
      <p:ext uri="{BB962C8B-B14F-4D97-AF65-F5344CB8AC3E}">
        <p14:creationId xmlns:p14="http://schemas.microsoft.com/office/powerpoint/2010/main" val="24878101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1292513" cy="2088232"/>
          </a:xfrm>
        </p:spPr>
        <p:txBody>
          <a:bodyPr/>
          <a:lstStyle/>
          <a:p>
            <a:r>
              <a:rPr lang="de-DE" dirty="0" smtClean="0"/>
              <a:t>More datasets</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62</a:t>
            </a:fld>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057" y="332656"/>
            <a:ext cx="7302832" cy="6525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79512" y="260648"/>
            <a:ext cx="3270960" cy="338554"/>
          </a:xfrm>
          <a:prstGeom prst="rect">
            <a:avLst/>
          </a:prstGeom>
          <a:solidFill>
            <a:schemeClr val="bg2"/>
          </a:solidFill>
        </p:spPr>
        <p:txBody>
          <a:bodyPr wrap="none" rtlCol="0">
            <a:spAutoFit/>
          </a:bodyPr>
          <a:lstStyle/>
          <a:p>
            <a:r>
              <a:rPr lang="de-DE" sz="1600" dirty="0">
                <a:latin typeface="+mj-lt"/>
              </a:rPr>
              <a:t>From </a:t>
            </a:r>
            <a:r>
              <a:rPr lang="de-DE" sz="1600" dirty="0" smtClean="0">
                <a:latin typeface="+mj-lt"/>
              </a:rPr>
              <a:t>Tsytsarau </a:t>
            </a:r>
            <a:r>
              <a:rPr lang="de-DE" sz="1600" dirty="0">
                <a:latin typeface="+mj-lt"/>
              </a:rPr>
              <a:t>&amp; </a:t>
            </a:r>
            <a:r>
              <a:rPr lang="de-DE" sz="1600" dirty="0" smtClean="0">
                <a:latin typeface="+mj-lt"/>
              </a:rPr>
              <a:t>Palpanas </a:t>
            </a:r>
            <a:r>
              <a:rPr lang="de-DE" sz="1600" dirty="0">
                <a:latin typeface="+mj-lt"/>
              </a:rPr>
              <a:t>(2012</a:t>
            </a:r>
            <a:r>
              <a:rPr lang="de-DE" sz="1600" dirty="0" smtClean="0">
                <a:latin typeface="+mj-lt"/>
              </a:rPr>
              <a:t>)</a:t>
            </a:r>
            <a:endParaRPr lang="en-GB" sz="1600" dirty="0">
              <a:latin typeface="+mj-lt"/>
            </a:endParaRPr>
          </a:p>
        </p:txBody>
      </p:sp>
    </p:spTree>
    <p:extLst>
      <p:ext uri="{BB962C8B-B14F-4D97-AF65-F5344CB8AC3E}">
        <p14:creationId xmlns:p14="http://schemas.microsoft.com/office/powerpoint/2010/main" val="32698260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More datasets</a:t>
            </a:r>
            <a:endParaRPr lang="en-GB" dirty="0"/>
          </a:p>
        </p:txBody>
      </p:sp>
      <p:sp>
        <p:nvSpPr>
          <p:cNvPr id="3" name="Content Placeholder 2"/>
          <p:cNvSpPr>
            <a:spLocks noGrp="1"/>
          </p:cNvSpPr>
          <p:nvPr>
            <p:ph idx="1"/>
          </p:nvPr>
        </p:nvSpPr>
        <p:spPr/>
        <p:txBody>
          <a:bodyPr>
            <a:normAutofit fontScale="92500" lnSpcReduction="20000"/>
          </a:bodyPr>
          <a:lstStyle/>
          <a:p>
            <a:r>
              <a:rPr lang="de-DE" dirty="0"/>
              <a:t>SNAP review datasets: </a:t>
            </a:r>
            <a:r>
              <a:rPr lang="de-DE" dirty="0">
                <a:hlinkClick r:id="rId2"/>
              </a:rPr>
              <a:t>http://snap.stanford.edu/data/</a:t>
            </a:r>
            <a:r>
              <a:rPr lang="de-DE" dirty="0"/>
              <a:t>  </a:t>
            </a:r>
          </a:p>
          <a:p>
            <a:r>
              <a:rPr lang="de-DE" dirty="0"/>
              <a:t>Yelp dataset: </a:t>
            </a:r>
            <a:r>
              <a:rPr lang="de-DE" dirty="0">
                <a:hlinkClick r:id="rId3"/>
              </a:rPr>
              <a:t>http://www.yelp.com/dataset_challenge/</a:t>
            </a:r>
            <a:r>
              <a:rPr lang="de-DE" dirty="0"/>
              <a:t> </a:t>
            </a:r>
          </a:p>
          <a:p>
            <a:endParaRPr lang="de-DE" dirty="0" smtClean="0"/>
          </a:p>
          <a:p>
            <a:r>
              <a:rPr lang="de-DE" dirty="0" smtClean="0"/>
              <a:t>User intentions in image capturing a dataset going beyond text</a:t>
            </a:r>
          </a:p>
          <a:p>
            <a:pPr lvl="1"/>
            <a:r>
              <a:rPr lang="de-DE" dirty="0" smtClean="0"/>
              <a:t>Contributed by Desara Xhura – thanks!</a:t>
            </a:r>
          </a:p>
          <a:p>
            <a:pPr lvl="1"/>
            <a:r>
              <a:rPr lang="de-DE" dirty="0">
                <a:hlinkClick r:id="rId4"/>
              </a:rPr>
              <a:t>http://www.itec.uni-klu.ac.at/~</a:t>
            </a:r>
            <a:r>
              <a:rPr lang="de-DE" dirty="0" smtClean="0">
                <a:hlinkClick r:id="rId4"/>
              </a:rPr>
              <a:t>mlux/wiki/doku.php?id=research:photointentionsdata</a:t>
            </a:r>
            <a:r>
              <a:rPr lang="de-DE" dirty="0" smtClean="0"/>
              <a:t> </a:t>
            </a:r>
          </a:p>
          <a:p>
            <a:pPr lvl="1"/>
            <a:r>
              <a:rPr lang="de-DE" dirty="0"/>
              <a:t>Papers on this project: </a:t>
            </a:r>
            <a:r>
              <a:rPr lang="de-DE" dirty="0">
                <a:hlinkClick r:id="rId5"/>
              </a:rPr>
              <a:t>http://www.itec.uni-klu.ac.at/~</a:t>
            </a:r>
            <a:r>
              <a:rPr lang="de-DE" dirty="0" smtClean="0">
                <a:hlinkClick r:id="rId5"/>
              </a:rPr>
              <a:t>mlux/wiki/doku.php?id=start</a:t>
            </a:r>
            <a:r>
              <a:rPr lang="de-DE" dirty="0" smtClean="0"/>
              <a:t> </a:t>
            </a:r>
            <a:endParaRPr lang="de-DE" dirty="0"/>
          </a:p>
        </p:txBody>
      </p:sp>
      <p:sp>
        <p:nvSpPr>
          <p:cNvPr id="4" name="Footer Placeholder 3"/>
          <p:cNvSpPr>
            <a:spLocks noGrp="1"/>
          </p:cNvSpPr>
          <p:nvPr>
            <p:ph type="ftr" sz="quarter" idx="11"/>
          </p:nvPr>
        </p:nvSpPr>
        <p:spPr/>
        <p:txBody>
          <a:bodyPr/>
          <a:lstStyle/>
          <a:p>
            <a:fld id="{5A1BDACB-B81C-41B5-BE61-F2E478F6F1C3}" type="slidenum">
              <a:rPr lang="en-US" smtClean="0"/>
              <a:pPr/>
              <a:t>63</a:t>
            </a:fld>
            <a:endParaRPr lang="en-US" dirty="0"/>
          </a:p>
        </p:txBody>
      </p:sp>
    </p:spTree>
    <p:extLst>
      <p:ext uri="{BB962C8B-B14F-4D97-AF65-F5344CB8AC3E}">
        <p14:creationId xmlns:p14="http://schemas.microsoft.com/office/powerpoint/2010/main" val="10404650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smtClean="0"/>
              <a:t>Surveys used for this presentation</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64</a:t>
            </a:fld>
            <a:endParaRPr lang="en-US" dirty="0"/>
          </a:p>
        </p:txBody>
      </p:sp>
      <p:sp>
        <p:nvSpPr>
          <p:cNvPr id="5" name="Content Placeholder 4"/>
          <p:cNvSpPr>
            <a:spLocks noGrp="1"/>
          </p:cNvSpPr>
          <p:nvPr>
            <p:ph idx="1"/>
          </p:nvPr>
        </p:nvSpPr>
        <p:spPr/>
        <p:txBody>
          <a:bodyPr>
            <a:normAutofit fontScale="70000" lnSpcReduction="20000"/>
          </a:bodyPr>
          <a:lstStyle/>
          <a:p>
            <a:pPr marL="109728" indent="0">
              <a:buNone/>
            </a:pPr>
            <a:r>
              <a:rPr lang="en-GB" dirty="0"/>
              <a:t>Ronen Feldman: Techniques and applications for sentiment analysis. </a:t>
            </a:r>
            <a:r>
              <a:rPr lang="en-GB" dirty="0" err="1"/>
              <a:t>Commun</a:t>
            </a:r>
            <a:r>
              <a:rPr lang="en-GB" dirty="0"/>
              <a:t>. ACM 56(4): 82-89 (2013).</a:t>
            </a:r>
          </a:p>
          <a:p>
            <a:pPr marL="109728" indent="0">
              <a:buNone/>
            </a:pPr>
            <a:r>
              <a:rPr lang="en-GB" dirty="0"/>
              <a:t>Bing Liu, Lei Zhang: A Survey of Opinion Mining and Sentiment Analysis. Mining Text Data 2012: 415-463.</a:t>
            </a:r>
          </a:p>
          <a:p>
            <a:pPr marL="109728" indent="0">
              <a:buNone/>
            </a:pPr>
            <a:r>
              <a:rPr lang="en-GB" dirty="0"/>
              <a:t>Bo Pang, Lillian Lee: Opinion Mining and Sentiment Analysis. Foundations and Trends in Information Retrieval 2(1-2): 1-135 (2007</a:t>
            </a:r>
            <a:r>
              <a:rPr lang="en-GB" dirty="0" smtClean="0"/>
              <a:t>).</a:t>
            </a:r>
          </a:p>
          <a:p>
            <a:pPr marL="109728" indent="0">
              <a:buNone/>
            </a:pPr>
            <a:r>
              <a:rPr lang="en-GB" dirty="0"/>
              <a:t>Potts (2013). </a:t>
            </a:r>
            <a:r>
              <a:rPr lang="en-GB" i="1" dirty="0"/>
              <a:t>Introduction to Sentiment Analysis. </a:t>
            </a:r>
            <a:r>
              <a:rPr lang="en-GB" sz="1900" dirty="0"/>
              <a:t>http://www.stanford.edu/class/cs224u/slides/2013/cs224u-slides-02-26.pdf</a:t>
            </a:r>
          </a:p>
          <a:p>
            <a:pPr marL="109728" indent="0">
              <a:buNone/>
            </a:pPr>
            <a:r>
              <a:rPr lang="en-GB" dirty="0" err="1" smtClean="0"/>
              <a:t>Mikalai</a:t>
            </a:r>
            <a:r>
              <a:rPr lang="en-GB" dirty="0" smtClean="0"/>
              <a:t> </a:t>
            </a:r>
            <a:r>
              <a:rPr lang="en-GB" dirty="0" err="1"/>
              <a:t>Tsytsarau</a:t>
            </a:r>
            <a:r>
              <a:rPr lang="en-GB" dirty="0"/>
              <a:t>, Themis </a:t>
            </a:r>
            <a:r>
              <a:rPr lang="en-GB" dirty="0" err="1"/>
              <a:t>Palpanas</a:t>
            </a:r>
            <a:r>
              <a:rPr lang="en-GB" dirty="0"/>
              <a:t>: Survey on mining subjective data on the web. Data Min. </a:t>
            </a:r>
            <a:r>
              <a:rPr lang="en-GB" dirty="0" err="1"/>
              <a:t>Knowl</a:t>
            </a:r>
            <a:r>
              <a:rPr lang="en-GB" dirty="0"/>
              <a:t>. </a:t>
            </a:r>
            <a:r>
              <a:rPr lang="en-GB" dirty="0" err="1"/>
              <a:t>Discov</a:t>
            </a:r>
            <a:r>
              <a:rPr lang="en-GB" dirty="0"/>
              <a:t>. 24(3): 478-514 (2012</a:t>
            </a:r>
            <a:r>
              <a:rPr lang="en-GB" dirty="0" smtClean="0"/>
              <a:t>)</a:t>
            </a:r>
          </a:p>
          <a:p>
            <a:pPr marL="109728" indent="0">
              <a:buNone/>
            </a:pPr>
            <a:endParaRPr lang="de-DE" dirty="0" smtClean="0"/>
          </a:p>
          <a:p>
            <a:pPr marL="109728" indent="0">
              <a:buNone/>
            </a:pPr>
            <a:r>
              <a:rPr lang="de-DE" smtClean="0"/>
              <a:t>My summary </a:t>
            </a:r>
            <a:r>
              <a:rPr lang="de-DE" dirty="0" smtClean="0"/>
              <a:t>of these (an earlier and longer version of the present slides): </a:t>
            </a:r>
            <a:r>
              <a:rPr lang="en-GB" dirty="0" err="1"/>
              <a:t>Berendt</a:t>
            </a:r>
            <a:r>
              <a:rPr lang="en-GB" dirty="0"/>
              <a:t>, B. (2014). Opinion mining, sentiment analysis, and beyond. Lecture at the Summer School Foundations and Applications of Social Network Analysis &amp; Mining, June 2-6, 2014, Athens, Greece. </a:t>
            </a:r>
            <a:r>
              <a:rPr lang="en-GB" dirty="0">
                <a:hlinkClick r:id="rId2"/>
              </a:rPr>
              <a:t>http://people.cs.kuleuven.be/~</a:t>
            </a:r>
            <a:r>
              <a:rPr lang="en-GB" dirty="0" smtClean="0">
                <a:hlinkClick r:id="rId2"/>
              </a:rPr>
              <a:t>bettina.berendt/Talks/berendt_opinion_mining_summerschool_2014.pptx</a:t>
            </a:r>
            <a:r>
              <a:rPr lang="en-GB" dirty="0" smtClean="0"/>
              <a:t> </a:t>
            </a:r>
            <a:endParaRPr lang="en-GB" dirty="0"/>
          </a:p>
          <a:p>
            <a:pPr marL="109728" indent="0">
              <a:buNone/>
            </a:pPr>
            <a:endParaRPr lang="en-GB" dirty="0"/>
          </a:p>
        </p:txBody>
      </p:sp>
    </p:spTree>
    <p:extLst>
      <p:ext uri="{BB962C8B-B14F-4D97-AF65-F5344CB8AC3E}">
        <p14:creationId xmlns:p14="http://schemas.microsoft.com/office/powerpoint/2010/main" val="42674416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Other references</a:t>
            </a:r>
            <a:endParaRPr lang="en-GB" dirty="0"/>
          </a:p>
        </p:txBody>
      </p:sp>
      <p:sp>
        <p:nvSpPr>
          <p:cNvPr id="3" name="Content Placeholder 2"/>
          <p:cNvSpPr>
            <a:spLocks noGrp="1"/>
          </p:cNvSpPr>
          <p:nvPr>
            <p:ph idx="1"/>
          </p:nvPr>
        </p:nvSpPr>
        <p:spPr/>
        <p:txBody>
          <a:bodyPr>
            <a:noAutofit/>
          </a:bodyPr>
          <a:lstStyle/>
          <a:p>
            <a:pPr marL="109728" indent="0">
              <a:buNone/>
            </a:pPr>
            <a:r>
              <a:rPr lang="en-GB" sz="800" dirty="0" err="1"/>
              <a:t>Carenini</a:t>
            </a:r>
            <a:r>
              <a:rPr lang="en-GB" sz="800" dirty="0"/>
              <a:t>, G., R. Ng, and E. </a:t>
            </a:r>
            <a:r>
              <a:rPr lang="en-GB" sz="800" dirty="0" err="1"/>
              <a:t>Zwart</a:t>
            </a:r>
            <a:r>
              <a:rPr lang="en-GB" sz="800" dirty="0"/>
              <a:t>. Extracting knowledge from evaluative text. In Proceedings of Third Intl. Conf. on Knowledge Capture (K-CAP-05), 2005.</a:t>
            </a:r>
          </a:p>
          <a:p>
            <a:pPr marL="109728" indent="0">
              <a:buNone/>
            </a:pPr>
            <a:r>
              <a:rPr lang="en-GB" sz="800" dirty="0"/>
              <a:t>Ding, X. and B. Liu. Resolving object and attribute </a:t>
            </a:r>
            <a:r>
              <a:rPr lang="en-GB" sz="800" dirty="0" err="1"/>
              <a:t>coreference</a:t>
            </a:r>
            <a:r>
              <a:rPr lang="en-GB" sz="800" dirty="0"/>
              <a:t> in opinion mining. In Proceedings of International Conference on Computational Linguistics (COLING-2010), 2010</a:t>
            </a:r>
            <a:r>
              <a:rPr lang="en-GB" sz="800" dirty="0" smtClean="0"/>
              <a:t>.</a:t>
            </a:r>
          </a:p>
          <a:p>
            <a:pPr marL="109728" indent="0">
              <a:buNone/>
            </a:pPr>
            <a:r>
              <a:rPr lang="it-IT" sz="800" dirty="0" smtClean="0"/>
              <a:t>Reforgiato Recupero, D., Presutti, V., Consoli, S., Gangemi, A., &amp; Nuzzolese, A.G. (2014). </a:t>
            </a:r>
            <a:r>
              <a:rPr lang="it-IT" sz="800" dirty="0"/>
              <a:t>Sentilo: Frame-based Sentiment </a:t>
            </a:r>
            <a:r>
              <a:rPr lang="it-IT" sz="800" dirty="0" smtClean="0"/>
              <a:t>Analysis. Cognitive Computation, </a:t>
            </a:r>
            <a:r>
              <a:rPr lang="it-IT" sz="800" dirty="0"/>
              <a:t>7(2):</a:t>
            </a:r>
            <a:r>
              <a:rPr lang="it-IT" sz="800" dirty="0" smtClean="0"/>
              <a:t>211-225.</a:t>
            </a:r>
            <a:endParaRPr lang="en-GB" sz="800" dirty="0"/>
          </a:p>
          <a:p>
            <a:pPr marL="109728" indent="0">
              <a:buNone/>
            </a:pPr>
            <a:r>
              <a:rPr lang="en-GB" sz="800" dirty="0" err="1"/>
              <a:t>Gangemi</a:t>
            </a:r>
            <a:r>
              <a:rPr lang="en-GB" sz="800" dirty="0"/>
              <a:t>, A., </a:t>
            </a:r>
            <a:r>
              <a:rPr lang="en-GB" sz="800" dirty="0" err="1"/>
              <a:t>Presutti</a:t>
            </a:r>
            <a:r>
              <a:rPr lang="en-GB" sz="800" dirty="0"/>
              <a:t>, V., &amp; </a:t>
            </a:r>
            <a:r>
              <a:rPr lang="en-GB" sz="800" dirty="0" err="1"/>
              <a:t>Reforgiato</a:t>
            </a:r>
            <a:r>
              <a:rPr lang="en-GB" sz="800" dirty="0"/>
              <a:t> </a:t>
            </a:r>
            <a:r>
              <a:rPr lang="en-GB" sz="800" dirty="0" err="1"/>
              <a:t>Recupero</a:t>
            </a:r>
            <a:r>
              <a:rPr lang="en-GB" sz="800" dirty="0"/>
              <a:t>, D. (2014). Frame-Based Detection of Opinion Holders and Topics: A Model and a Tool. IEEE Comp. Int. Mag. 9(1): 20-30.</a:t>
            </a:r>
          </a:p>
          <a:p>
            <a:pPr marL="109728" indent="0">
              <a:buNone/>
            </a:pPr>
            <a:r>
              <a:rPr lang="en-GB" sz="800" dirty="0"/>
              <a:t>Nitin Jindal and Bing Liu. 2008. Opinion spam and analysis. In </a:t>
            </a:r>
            <a:r>
              <a:rPr lang="en-GB" sz="800" i="1" dirty="0"/>
              <a:t>Proceedings of the 2008 International Conference on Web Search and Data Mining</a:t>
            </a:r>
            <a:r>
              <a:rPr lang="en-GB" sz="800" dirty="0"/>
              <a:t> (WSDM '08). ACM, New York, NY, USA, 219-230. </a:t>
            </a:r>
          </a:p>
          <a:p>
            <a:pPr marL="109728" indent="0">
              <a:buNone/>
            </a:pPr>
            <a:r>
              <a:rPr lang="en-GB" sz="800" dirty="0"/>
              <a:t>R. </a:t>
            </a:r>
            <a:r>
              <a:rPr lang="en-GB" sz="800" dirty="0" err="1"/>
              <a:t>Mihalcea</a:t>
            </a:r>
            <a:r>
              <a:rPr lang="en-GB" sz="800" dirty="0"/>
              <a:t>, C. </a:t>
            </a:r>
            <a:r>
              <a:rPr lang="en-GB" sz="800" dirty="0" err="1"/>
              <a:t>Banea</a:t>
            </a:r>
            <a:r>
              <a:rPr lang="en-GB" sz="800" dirty="0"/>
              <a:t>, and J. </a:t>
            </a:r>
            <a:r>
              <a:rPr lang="en-GB" sz="800" dirty="0" err="1"/>
              <a:t>Wiebe</a:t>
            </a:r>
            <a:r>
              <a:rPr lang="en-GB" sz="800" dirty="0"/>
              <a:t>, “Learning multilingual subjective language via cross-lingual projections,” in Proceedings of the Association for Computational Linguistics (ACL), pp. 976–983, Prague, Czech Republic, June 2007. </a:t>
            </a:r>
          </a:p>
          <a:p>
            <a:pPr marL="109728" indent="0">
              <a:buNone/>
            </a:pPr>
            <a:r>
              <a:rPr lang="en-GB" sz="800" dirty="0" err="1"/>
              <a:t>Mihalcea</a:t>
            </a:r>
            <a:r>
              <a:rPr lang="en-GB" sz="800" dirty="0"/>
              <a:t>, R. &amp; Liu, H. (2006). A Corpus-based Approach to Finding Happiness In </a:t>
            </a:r>
            <a:r>
              <a:rPr lang="en-GB" sz="800" i="1" dirty="0"/>
              <a:t>Proc. AAAI Spring Symposium CAAW</a:t>
            </a:r>
            <a:r>
              <a:rPr lang="en-GB" sz="800" dirty="0"/>
              <a:t>. http://www.cse.unt.edu/~rada/papers/mihalcea.aaaiss06.pdf</a:t>
            </a:r>
          </a:p>
          <a:p>
            <a:pPr marL="109728" indent="0">
              <a:buNone/>
            </a:pPr>
            <a:r>
              <a:rPr lang="en-GB" sz="800" dirty="0" err="1"/>
              <a:t>Myle</a:t>
            </a:r>
            <a:r>
              <a:rPr lang="en-GB" sz="800" dirty="0"/>
              <a:t> </a:t>
            </a:r>
            <a:r>
              <a:rPr lang="en-GB" sz="800" dirty="0" err="1"/>
              <a:t>Ott</a:t>
            </a:r>
            <a:r>
              <a:rPr lang="en-GB" sz="800" dirty="0"/>
              <a:t>, </a:t>
            </a:r>
            <a:r>
              <a:rPr lang="en-GB" sz="800" dirty="0" err="1"/>
              <a:t>Yejin</a:t>
            </a:r>
            <a:r>
              <a:rPr lang="en-GB" sz="800" dirty="0"/>
              <a:t> Choi, Claire </a:t>
            </a:r>
            <a:r>
              <a:rPr lang="en-GB" sz="800" dirty="0" err="1"/>
              <a:t>Cardie</a:t>
            </a:r>
            <a:r>
              <a:rPr lang="en-GB" sz="800" dirty="0"/>
              <a:t>, and Jeffrey T. Hancock. 2011. Finding deceptive opinion spam by any stretch of the imagination. In </a:t>
            </a:r>
            <a:r>
              <a:rPr lang="en-GB" sz="800" i="1" dirty="0"/>
              <a:t>Proceedings of the 49th Annual Meeting of the Association for Computational Linguistics: Human Language Technologies - Volume 1</a:t>
            </a:r>
            <a:r>
              <a:rPr lang="en-GB" sz="800" dirty="0"/>
              <a:t> (HLT '11), Vol. 1. Association for Computational Linguistics, Stroudsburg, PA, USA, 309-319. </a:t>
            </a:r>
          </a:p>
          <a:p>
            <a:pPr marL="109728" indent="0">
              <a:buNone/>
            </a:pPr>
            <a:r>
              <a:rPr lang="en-GB" sz="800" dirty="0" err="1"/>
              <a:t>Popescu</a:t>
            </a:r>
            <a:r>
              <a:rPr lang="en-GB" sz="800" dirty="0"/>
              <a:t>, A. and O. </a:t>
            </a:r>
            <a:r>
              <a:rPr lang="en-GB" sz="800" dirty="0" err="1"/>
              <a:t>Etzioni</a:t>
            </a:r>
            <a:r>
              <a:rPr lang="en-GB" sz="800" dirty="0"/>
              <a:t>. Extracting product features and opinions from reviews. In Proceedings of Conference on Empirical Methods in Natural Language Processing (EMNLP-2005), 2005.</a:t>
            </a:r>
          </a:p>
          <a:p>
            <a:pPr marL="109728" indent="0">
              <a:buNone/>
            </a:pPr>
            <a:r>
              <a:rPr lang="en-GB" sz="800" dirty="0" err="1"/>
              <a:t>Qiu</a:t>
            </a:r>
            <a:r>
              <a:rPr lang="en-GB" sz="800" dirty="0"/>
              <a:t>, G., B. Liu, J. Bu, and C. Chen. Expanding domain sentiment lexicon through double propagation. In Proceedings of International Joint Conference on </a:t>
            </a:r>
            <a:r>
              <a:rPr lang="en-GB" sz="800" dirty="0" err="1"/>
              <a:t>Articial</a:t>
            </a:r>
            <a:r>
              <a:rPr lang="en-GB" sz="800" dirty="0"/>
              <a:t> Intelligence (IJCAI-2009), 2009.</a:t>
            </a:r>
          </a:p>
          <a:p>
            <a:pPr marL="109728" indent="0">
              <a:buNone/>
            </a:pPr>
            <a:r>
              <a:rPr lang="en-GB" sz="800" dirty="0" err="1"/>
              <a:t>Qiu</a:t>
            </a:r>
            <a:r>
              <a:rPr lang="en-GB" sz="800" dirty="0"/>
              <a:t>, G., B. Liu, J. Bu, and C. Chen. Opinion word expansion and target extraction through double propagation. Computational Linguistics, 2011.</a:t>
            </a:r>
          </a:p>
          <a:p>
            <a:pPr marL="109728" indent="0">
              <a:buNone/>
            </a:pPr>
            <a:r>
              <a:rPr lang="en-GB" sz="800" dirty="0"/>
              <a:t>E. </a:t>
            </a:r>
            <a:r>
              <a:rPr lang="en-GB" sz="800" dirty="0" err="1"/>
              <a:t>Riloff</a:t>
            </a:r>
            <a:r>
              <a:rPr lang="en-GB" sz="800" dirty="0"/>
              <a:t> and J. </a:t>
            </a:r>
            <a:r>
              <a:rPr lang="en-GB" sz="800" dirty="0" err="1"/>
              <a:t>Wiebe</a:t>
            </a:r>
            <a:r>
              <a:rPr lang="en-GB" sz="800" dirty="0"/>
              <a:t>, “Learning extraction patterns for subjective expressions,” in </a:t>
            </a:r>
            <a:r>
              <a:rPr lang="en-GB" sz="800" i="1" dirty="0"/>
              <a:t>Proceedings of the Conference on Empirical Methods in Natural Language Processing (EMNLP)</a:t>
            </a:r>
            <a:r>
              <a:rPr lang="en-GB" sz="800" dirty="0"/>
              <a:t>, 2003.</a:t>
            </a:r>
          </a:p>
          <a:p>
            <a:pPr marL="109728" indent="0">
              <a:buNone/>
            </a:pPr>
            <a:r>
              <a:rPr lang="en-GB" sz="800" dirty="0" err="1"/>
              <a:t>Saif</a:t>
            </a:r>
            <a:r>
              <a:rPr lang="en-GB" sz="800" dirty="0"/>
              <a:t>, H., Fernandez, M., He, Y. and Alani, H. (2013) Evaluation Datasets for Twitter Sentiment Analysis: A survey and a new dataset, the STS-Gold, Workshop: Emotion and Sentiment in Social and Expressive Media: approaches and perspectives from AI (ESSEM) at AI*IA Conference, Turin, Italy.</a:t>
            </a:r>
          </a:p>
          <a:p>
            <a:pPr marL="109728" indent="0">
              <a:buNone/>
            </a:pPr>
            <a:r>
              <a:rPr lang="en-GB" sz="800" dirty="0" err="1"/>
              <a:t>Saif</a:t>
            </a:r>
            <a:r>
              <a:rPr lang="en-GB" sz="800" dirty="0"/>
              <a:t>, H., Fernandez, M., He, Y. and Alani, H. (2014) </a:t>
            </a:r>
            <a:r>
              <a:rPr lang="en-GB" sz="800" dirty="0" err="1"/>
              <a:t>SentiCircles</a:t>
            </a:r>
            <a:r>
              <a:rPr lang="en-GB" sz="800" dirty="0"/>
              <a:t> for Contextual and Conceptual Semantic Sentiment Analysis of Twitter, 11th Extended Semantic Web Conference, Crete, Greece.</a:t>
            </a:r>
          </a:p>
          <a:p>
            <a:pPr marL="109728" indent="0">
              <a:buNone/>
            </a:pPr>
            <a:r>
              <a:rPr lang="de-DE" sz="800" dirty="0"/>
              <a:t>Tan, C., Lee, L., Tang, J., Jiang, L., Zhou, M., &amp; Li, P. (2011). </a:t>
            </a:r>
            <a:r>
              <a:rPr lang="en-GB" sz="800" dirty="0"/>
              <a:t>User-level sentiment analysis incorporating social networks. In Proc. 17</a:t>
            </a:r>
            <a:r>
              <a:rPr lang="en-GB" sz="800" baseline="30000" dirty="0"/>
              <a:t>th</a:t>
            </a:r>
            <a:r>
              <a:rPr lang="en-GB" sz="800" dirty="0"/>
              <a:t> SIGKDD Conference (1397-1405). San Diego, CA: ACM Digital Library</a:t>
            </a:r>
            <a:r>
              <a:rPr lang="en-GB" sz="800" dirty="0" smtClean="0"/>
              <a:t>.</a:t>
            </a:r>
          </a:p>
          <a:p>
            <a:pPr marL="109728" indent="0">
              <a:buNone/>
            </a:pPr>
            <a:r>
              <a:rPr lang="en-GB" sz="800" dirty="0" err="1"/>
              <a:t>Thelwall</a:t>
            </a:r>
            <a:r>
              <a:rPr lang="en-GB" sz="800" dirty="0"/>
              <a:t>, M. (2013). Heart and Soul: Sentiment Strength Detection in the Social Web with </a:t>
            </a:r>
            <a:r>
              <a:rPr lang="en-GB" sz="800" dirty="0" err="1"/>
              <a:t>Sentistrength</a:t>
            </a:r>
            <a:r>
              <a:rPr lang="en-GB" sz="800" dirty="0"/>
              <a:t>. In J. </a:t>
            </a:r>
            <a:r>
              <a:rPr lang="en-GB" sz="800" dirty="0" err="1"/>
              <a:t>Holyst</a:t>
            </a:r>
            <a:r>
              <a:rPr lang="en-GB" sz="800" dirty="0"/>
              <a:t> (Ed.), </a:t>
            </a:r>
            <a:r>
              <a:rPr lang="en-GB" sz="800" dirty="0" err="1"/>
              <a:t>Cyberemotions</a:t>
            </a:r>
            <a:r>
              <a:rPr lang="en-GB" sz="800" dirty="0"/>
              <a:t> (pp. 1–14).</a:t>
            </a:r>
          </a:p>
          <a:p>
            <a:pPr marL="109728" indent="0">
              <a:buNone/>
            </a:pPr>
            <a:r>
              <a:rPr lang="en-GB" sz="800" dirty="0"/>
              <a:t>http://sentistrength.wlv.ac.uk/documentation/SentiStrengthChapter.pdf</a:t>
            </a:r>
          </a:p>
          <a:p>
            <a:pPr marL="109728" indent="0">
              <a:buNone/>
            </a:pPr>
            <a:r>
              <a:rPr lang="en-GB" sz="800" dirty="0" smtClean="0"/>
              <a:t>J</a:t>
            </a:r>
            <a:r>
              <a:rPr lang="en-GB" sz="800" dirty="0"/>
              <a:t>. M. </a:t>
            </a:r>
            <a:r>
              <a:rPr lang="en-GB" sz="800" dirty="0" err="1"/>
              <a:t>Wiebe</a:t>
            </a:r>
            <a:r>
              <a:rPr lang="en-GB" sz="800" dirty="0"/>
              <a:t>, T. Wilson, R. Bruce, M. Bell, and M. Martin, “Learning subjective language,” </a:t>
            </a:r>
            <a:r>
              <a:rPr lang="en-GB" sz="800" i="1" dirty="0"/>
              <a:t>Computational Linguistics</a:t>
            </a:r>
            <a:r>
              <a:rPr lang="en-GB" sz="800" dirty="0"/>
              <a:t>, vol. 30, pp. 277–308, September 2004.</a:t>
            </a:r>
          </a:p>
          <a:p>
            <a:pPr marL="109728" indent="0">
              <a:buNone/>
            </a:pPr>
            <a:r>
              <a:rPr lang="en-GB" sz="800" dirty="0"/>
              <a:t>H. Yu and V. </a:t>
            </a:r>
            <a:r>
              <a:rPr lang="en-GB" sz="800" dirty="0" err="1"/>
              <a:t>Hatzivassiloglou</a:t>
            </a:r>
            <a:r>
              <a:rPr lang="en-GB" sz="800" dirty="0"/>
              <a:t>, “Towards answering opinion questions: Separating facts from opinions and identifying the polarity of opinion sentences,” in </a:t>
            </a:r>
            <a:r>
              <a:rPr lang="en-GB" sz="800" i="1" dirty="0"/>
              <a:t>Proceedings of the Conference on Empirical Methods in Natural Language Processing (EMNLP)</a:t>
            </a:r>
            <a:r>
              <a:rPr lang="en-GB" sz="800" dirty="0"/>
              <a:t>, 2003</a:t>
            </a:r>
            <a:r>
              <a:rPr lang="en-GB" sz="800" dirty="0" smtClean="0"/>
              <a:t>.</a:t>
            </a:r>
            <a:endParaRPr lang="en-GB" sz="800" dirty="0"/>
          </a:p>
        </p:txBody>
      </p:sp>
      <p:sp>
        <p:nvSpPr>
          <p:cNvPr id="4" name="Footer Placeholder 3"/>
          <p:cNvSpPr>
            <a:spLocks noGrp="1"/>
          </p:cNvSpPr>
          <p:nvPr>
            <p:ph type="ftr" sz="quarter" idx="11"/>
          </p:nvPr>
        </p:nvSpPr>
        <p:spPr/>
        <p:txBody>
          <a:bodyPr/>
          <a:lstStyle/>
          <a:p>
            <a:fld id="{5A1BDACB-B81C-41B5-BE61-F2E478F6F1C3}" type="slidenum">
              <a:rPr lang="en-US" smtClean="0"/>
              <a:pPr/>
              <a:t>65</a:t>
            </a:fld>
            <a:endParaRPr lang="en-US" dirty="0"/>
          </a:p>
        </p:txBody>
      </p:sp>
    </p:spTree>
    <p:extLst>
      <p:ext uri="{BB962C8B-B14F-4D97-AF65-F5344CB8AC3E}">
        <p14:creationId xmlns:p14="http://schemas.microsoft.com/office/powerpoint/2010/main" val="29350397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More sources</a:t>
            </a:r>
            <a:endParaRPr lang="en-GB" dirty="0"/>
          </a:p>
        </p:txBody>
      </p:sp>
      <p:sp>
        <p:nvSpPr>
          <p:cNvPr id="3" name="Content Placeholder 2"/>
          <p:cNvSpPr>
            <a:spLocks noGrp="1"/>
          </p:cNvSpPr>
          <p:nvPr>
            <p:ph idx="1"/>
          </p:nvPr>
        </p:nvSpPr>
        <p:spPr/>
        <p:txBody>
          <a:bodyPr/>
          <a:lstStyle/>
          <a:p>
            <a:r>
              <a:rPr lang="de-DE" dirty="0" smtClean="0"/>
              <a:t>Please find the URLs of pictures and screenshots in the Powerpoint “comment“ box</a:t>
            </a:r>
          </a:p>
          <a:p>
            <a:r>
              <a:rPr lang="de-DE" dirty="0" smtClean="0"/>
              <a:t>Thanks to the Internet for them!</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66</a:t>
            </a:fld>
            <a:endParaRPr lang="en-US" dirty="0"/>
          </a:p>
        </p:txBody>
      </p:sp>
    </p:spTree>
    <p:extLst>
      <p:ext uri="{BB962C8B-B14F-4D97-AF65-F5344CB8AC3E}">
        <p14:creationId xmlns:p14="http://schemas.microsoft.com/office/powerpoint/2010/main" val="756910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Meet sentiment analysis (2)</a:t>
            </a:r>
            <a:endParaRPr lang="en-GB" dirty="0"/>
          </a:p>
        </p:txBody>
      </p:sp>
      <p:sp>
        <p:nvSpPr>
          <p:cNvPr id="4" name="Footer Placeholder 3"/>
          <p:cNvSpPr>
            <a:spLocks noGrp="1"/>
          </p:cNvSpPr>
          <p:nvPr>
            <p:ph type="ftr" sz="quarter" idx="11"/>
          </p:nvPr>
        </p:nvSpPr>
        <p:spPr>
          <a:xfrm>
            <a:off x="7524328" y="-36214"/>
            <a:ext cx="1325880" cy="457200"/>
          </a:xfrm>
        </p:spPr>
        <p:txBody>
          <a:bodyPr/>
          <a:lstStyle/>
          <a:p>
            <a:fld id="{2850F699-34E1-49CE-ACE0-0DD1D06F2B91}" type="slidenum">
              <a:rPr lang="en-US" sz="1800" smtClean="0">
                <a:solidFill>
                  <a:schemeClr val="bg1"/>
                </a:solidFill>
                <a:latin typeface="+mj-lt"/>
              </a:rPr>
              <a:t>7</a:t>
            </a:fld>
            <a:endParaRPr lang="en-US" sz="1800" dirty="0">
              <a:solidFill>
                <a:schemeClr val="bg1"/>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68" y="1844824"/>
            <a:ext cx="7621064" cy="4763165"/>
          </a:xfrm>
          <a:prstGeom prst="rect">
            <a:avLst/>
          </a:prstGeom>
        </p:spPr>
      </p:pic>
    </p:spTree>
    <p:extLst>
      <p:ext uri="{BB962C8B-B14F-4D97-AF65-F5344CB8AC3E}">
        <p14:creationId xmlns:p14="http://schemas.microsoft.com/office/powerpoint/2010/main" val="38760908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Meet sentiment analysis </a:t>
            </a:r>
            <a:r>
              <a:rPr lang="de-DE" dirty="0" smtClean="0"/>
              <a:t>(3)</a:t>
            </a:r>
            <a:endParaRPr lang="en-GB" dirty="0"/>
          </a:p>
        </p:txBody>
      </p:sp>
      <p:sp>
        <p:nvSpPr>
          <p:cNvPr id="4" name="Footer Placeholder 3"/>
          <p:cNvSpPr>
            <a:spLocks noGrp="1"/>
          </p:cNvSpPr>
          <p:nvPr>
            <p:ph type="ftr" sz="quarter" idx="11"/>
          </p:nvPr>
        </p:nvSpPr>
        <p:spPr/>
        <p:txBody>
          <a:bodyPr/>
          <a:lstStyle/>
          <a:p>
            <a:fld id="{5A1BDACB-B81C-41B5-BE61-F2E478F6F1C3}" type="slidenum">
              <a:rPr lang="en-US" smtClean="0"/>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988840"/>
            <a:ext cx="8280920" cy="4234799"/>
          </a:xfrm>
          <a:prstGeom prst="rect">
            <a:avLst/>
          </a:prstGeom>
        </p:spPr>
      </p:pic>
    </p:spTree>
    <p:extLst>
      <p:ext uri="{BB962C8B-B14F-4D97-AF65-F5344CB8AC3E}">
        <p14:creationId xmlns:p14="http://schemas.microsoft.com/office/powerpoint/2010/main" val="52787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What would you want to use SA for?</a:t>
            </a:r>
            <a:endParaRPr lang="en-GB" dirty="0"/>
          </a:p>
        </p:txBody>
      </p:sp>
      <p:sp>
        <p:nvSpPr>
          <p:cNvPr id="3" name="Content Placeholder 2"/>
          <p:cNvSpPr>
            <a:spLocks noGrp="1"/>
          </p:cNvSpPr>
          <p:nvPr>
            <p:ph idx="1"/>
          </p:nvPr>
        </p:nvSpPr>
        <p:spPr/>
        <p:txBody>
          <a:bodyPr/>
          <a:lstStyle/>
          <a:p>
            <a:endParaRPr lang="en-GB"/>
          </a:p>
        </p:txBody>
      </p:sp>
      <p:sp>
        <p:nvSpPr>
          <p:cNvPr id="4" name="Footer Placeholder 3"/>
          <p:cNvSpPr>
            <a:spLocks noGrp="1"/>
          </p:cNvSpPr>
          <p:nvPr>
            <p:ph type="ftr" sz="quarter" idx="11"/>
          </p:nvPr>
        </p:nvSpPr>
        <p:spPr/>
        <p:txBody>
          <a:bodyPr/>
          <a:lstStyle/>
          <a:p>
            <a:fld id="{5A1BDACB-B81C-41B5-BE61-F2E478F6F1C3}" type="slidenum">
              <a:rPr lang="en-US" smtClean="0"/>
              <a:pPr/>
              <a:t>9</a:t>
            </a:fld>
            <a:endParaRPr lang="en-US" dirty="0"/>
          </a:p>
        </p:txBody>
      </p:sp>
    </p:spTree>
    <p:extLst>
      <p:ext uri="{BB962C8B-B14F-4D97-AF65-F5344CB8AC3E}">
        <p14:creationId xmlns:p14="http://schemas.microsoft.com/office/powerpoint/2010/main" val="1701269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noFill/>
        <a:ln w="38100">
          <a:solidFill>
            <a:schemeClr val="accent4"/>
          </a:solidFill>
          <a:tailEnd type="arrow"/>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4"/>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26811</TotalTime>
  <Words>4350</Words>
  <Application>Microsoft Office PowerPoint</Application>
  <PresentationFormat>On-screen Show (4:3)</PresentationFormat>
  <Paragraphs>479</Paragraphs>
  <Slides>66</Slides>
  <Notes>27</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Urban</vt:lpstr>
      <vt:lpstr>An introduction to sentiment analysis and opinion mining</vt:lpstr>
      <vt:lpstr>Goals and non-goals</vt:lpstr>
      <vt:lpstr>Motivation and overview Major dimensions: Units of analysis, methods, features Issues in aspect-/sentence-oriented SA Social media: the case of tweets Evaluation Some challenges and current research directions</vt:lpstr>
      <vt:lpstr>Motivation and overview (you use it already) Major dimensions: Units of analysis, methods, features Issues in aspect-/sentence-oriented SA Social media: the case of tweets Evaluation Some challenges and current research directions</vt:lpstr>
      <vt:lpstr>Meet sentiment analysis (1) (buzzilions.com)</vt:lpstr>
      <vt:lpstr>Aggregations (buzzilions.com)</vt:lpstr>
      <vt:lpstr>Meet sentiment analysis (2)</vt:lpstr>
      <vt:lpstr>Meet sentiment analysis (3)</vt:lpstr>
      <vt:lpstr>What would you want to use SA for?</vt:lpstr>
      <vt:lpstr>A field of study with many names</vt:lpstr>
      <vt:lpstr>Happiness in blogosphere. Or: document-oriented sentiment analysis</vt:lpstr>
      <vt:lpstr>Aspect-oriented sentiment analysis: It‘s not ALL good or bad</vt:lpstr>
      <vt:lpstr>Liu &amp; Zhang‘s (2012) definition</vt:lpstr>
      <vt:lpstr>Data sources</vt:lpstr>
      <vt:lpstr>Motivation and overview Major dimensions: Units of analysis, methods, features Issues in aspect-/sentence-oriented SA Social media: the case of tweets Evaluation Some challenges and current research directions</vt:lpstr>
      <vt:lpstr>The unit of analysis</vt:lpstr>
      <vt:lpstr>The analysis method</vt:lpstr>
      <vt:lpstr>Features</vt:lpstr>
      <vt:lpstr>Motivation and overview Major dimensions: Units of analysis, methods, features Issues in aspect-/sentence-oriented SA Social media: the case of tweets Evaluation Some challenges and current research directions</vt:lpstr>
      <vt:lpstr>Objects, aspects, opinions (1)</vt:lpstr>
      <vt:lpstr>Objects, aspects, opinions (2)</vt:lpstr>
      <vt:lpstr>Find only the aspects belonging to the high-level object</vt:lpstr>
      <vt:lpstr>Objects, aspects, opinions (3)</vt:lpstr>
      <vt:lpstr>Grouping synonyms</vt:lpstr>
      <vt:lpstr>WordNet</vt:lpstr>
      <vt:lpstr>Objects, aspects, opinions (4a)</vt:lpstr>
      <vt:lpstr>Objects, aspects, opinions (4b)</vt:lpstr>
      <vt:lpstr>Opinion orientation</vt:lpstr>
      <vt:lpstr>Objects, aspects, opinions (5)</vt:lpstr>
      <vt:lpstr>Not all sentences/clauses carry sentiment</vt:lpstr>
      <vt:lpstr>Subjectivity detection</vt:lpstr>
      <vt:lpstr>Motivation and overview Major dimensions: Units of analysis, methods, features Issues in aspect-/sentence-oriented SA Social media: the case of tweets Evaluation Some challenges and current research directions</vt:lpstr>
      <vt:lpstr>Special challenges in Tweets</vt:lpstr>
      <vt:lpstr>The importance of knowing your data: ex. tokenization</vt:lpstr>
      <vt:lpstr>Sentistrength: lexicon + social-web specifics + (optional) supervised learning of weights</vt:lpstr>
      <vt:lpstr>Sentiment is social (Tan et al., 2011)</vt:lpstr>
      <vt:lpstr>Tan et al. (2011): results</vt:lpstr>
      <vt:lpstr>Motivation and overview Major dimensions: Units of analysis, methods, features Issues in aspect-/sentence-oriented SA Social media: the case of tweets Evaluation Some challenges and current research directions</vt:lpstr>
      <vt:lpstr>Performance overview (2012) (1)</vt:lpstr>
      <vt:lpstr>Performance overview (2012) (2)</vt:lpstr>
      <vt:lpstr>Motivation and overview Major dimensions: Units of analysis, methods, features Issues in aspect-/sentence-oriented SA Social media: the case of tweets Evaluation Some challenges and current research directions</vt:lpstr>
      <vt:lpstr>Some challenges and current research directions    The “ground truth“    The concept of opinion/sentiment    Opinion detection – opinion creation</vt:lpstr>
      <vt:lpstr>“Ground truth“ problems, esp. inter-rater reliability: ex. STS-Gold dataset, Saif et al. 2013)</vt:lpstr>
      <vt:lpstr>Reader-dependence of sentiment : ex. the Experience project (from Potts, 2013)</vt:lpstr>
      <vt:lpstr>Some challenges and current research directions    The “ground truth“    The concept of opinion/sentiment    Opinion detection – opinion creation</vt:lpstr>
      <vt:lpstr>Is sentiment really but             ? </vt:lpstr>
      <vt:lpstr>More than binary (example)</vt:lpstr>
      <vt:lpstr>In  politics</vt:lpstr>
      <vt:lpstr>What is an opinion?</vt:lpstr>
      <vt:lpstr>Sentilo – discourse analysis (+ more) (wit.istc.cnr.it/stlab-tools/sentilo; Gangemi et al., 2014; Reforgiato Recupero, 2014)</vt:lpstr>
      <vt:lpstr>Sentilo – example</vt:lpstr>
      <vt:lpstr>Some challenges and current research directions    The “ground truth“    The concept of opinion/sentiment    Opinion detection – opinion creation</vt:lpstr>
      <vt:lpstr>Veracity?</vt:lpstr>
      <vt:lpstr>Aggregates: are opinions additive? “Sentiment Intelligence“ (case study from an IHS  2013 White Paper, gnip.com/docs/IHS-Sentiment-Intelligence-White-Paper.pdf)</vt:lpstr>
      <vt:lpstr>“Make the world safe for democracy“: the US CPI (1917-1918)</vt:lpstr>
      <vt:lpstr>Going viral: CPI, OTF</vt:lpstr>
      <vt:lpstr>Thank you!</vt:lpstr>
      <vt:lpstr>(Some) Tools, including for general purposes of language processing</vt:lpstr>
      <vt:lpstr>Tools directly for sentiment analysis</vt:lpstr>
      <vt:lpstr>Lexicons</vt:lpstr>
      <vt:lpstr>(Some) datasets</vt:lpstr>
      <vt:lpstr>More datasets</vt:lpstr>
      <vt:lpstr>More datasets</vt:lpstr>
      <vt:lpstr>Surveys used for this presentation</vt:lpstr>
      <vt:lpstr>Other references</vt:lpstr>
      <vt:lpstr>More sources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kurt</dc:creator>
  <cp:lastModifiedBy>kurt</cp:lastModifiedBy>
  <cp:revision>166</cp:revision>
  <dcterms:created xsi:type="dcterms:W3CDTF">2014-05-14T15:48:28Z</dcterms:created>
  <dcterms:modified xsi:type="dcterms:W3CDTF">2015-07-10T07:59:56Z</dcterms:modified>
</cp:coreProperties>
</file>